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31"/>
  </p:notesMasterIdLst>
  <p:handoutMasterIdLst>
    <p:handoutMasterId r:id="rId32"/>
  </p:handoutMasterIdLst>
  <p:sldIdLst>
    <p:sldId id="256" r:id="rId2"/>
    <p:sldId id="335" r:id="rId3"/>
    <p:sldId id="336" r:id="rId4"/>
    <p:sldId id="325" r:id="rId5"/>
    <p:sldId id="337" r:id="rId6"/>
    <p:sldId id="327" r:id="rId7"/>
    <p:sldId id="338" r:id="rId8"/>
    <p:sldId id="339" r:id="rId9"/>
    <p:sldId id="340" r:id="rId10"/>
    <p:sldId id="341" r:id="rId11"/>
    <p:sldId id="342" r:id="rId12"/>
    <p:sldId id="332" r:id="rId13"/>
    <p:sldId id="333" r:id="rId14"/>
    <p:sldId id="265" r:id="rId15"/>
    <p:sldId id="276" r:id="rId16"/>
    <p:sldId id="277" r:id="rId17"/>
    <p:sldId id="278" r:id="rId18"/>
    <p:sldId id="307" r:id="rId19"/>
    <p:sldId id="281" r:id="rId20"/>
    <p:sldId id="311" r:id="rId21"/>
    <p:sldId id="266" r:id="rId22"/>
    <p:sldId id="275" r:id="rId23"/>
    <p:sldId id="306" r:id="rId24"/>
    <p:sldId id="284" r:id="rId25"/>
    <p:sldId id="285" r:id="rId26"/>
    <p:sldId id="287" r:id="rId27"/>
    <p:sldId id="302" r:id="rId28"/>
    <p:sldId id="288" r:id="rId29"/>
    <p:sldId id="29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33"/>
    <p:restoredTop sz="96484"/>
  </p:normalViewPr>
  <p:slideViewPr>
    <p:cSldViewPr snapToGrid="0" snapToObjects="1">
      <p:cViewPr varScale="1">
        <p:scale>
          <a:sx n="82" d="100"/>
          <a:sy n="82" d="100"/>
        </p:scale>
        <p:origin x="821"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i Stoikova" userId="88b680ce0b503961" providerId="LiveId" clId="{2362FA1F-2A8C-4F28-A16C-261CA09690FA}"/>
    <pc:docChg chg="modSld">
      <pc:chgData name="Lili Stoikova" userId="88b680ce0b503961" providerId="LiveId" clId="{2362FA1F-2A8C-4F28-A16C-261CA09690FA}" dt="2022-11-16T16:54:00.170" v="3" actId="20577"/>
      <pc:docMkLst>
        <pc:docMk/>
      </pc:docMkLst>
      <pc:sldChg chg="modSp mod">
        <pc:chgData name="Lili Stoikova" userId="88b680ce0b503961" providerId="LiveId" clId="{2362FA1F-2A8C-4F28-A16C-261CA09690FA}" dt="2022-11-16T16:54:00.170" v="3" actId="20577"/>
        <pc:sldMkLst>
          <pc:docMk/>
          <pc:sldMk cId="4045877624" sldId="340"/>
        </pc:sldMkLst>
        <pc:spChg chg="mod">
          <ac:chgData name="Lili Stoikova" userId="88b680ce0b503961" providerId="LiveId" clId="{2362FA1F-2A8C-4F28-A16C-261CA09690FA}" dt="2022-11-16T16:54:00.170" v="3" actId="20577"/>
          <ac:spMkLst>
            <pc:docMk/>
            <pc:sldMk cId="4045877624" sldId="340"/>
            <ac:spMk id="6" creationId="{835D88E8-7735-BB3D-D3B6-6D94EDD7527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BE5E14-88CE-1446-B8F1-150F01022A46}" type="datetimeFigureOut">
              <a:rPr lang="en-US" smtClean="0"/>
              <a:t>11/16/2022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CD69C3-B8A3-5A4D-BF86-5B11304FBDEE}" type="slidenum">
              <a:rPr lang="en-US" smtClean="0"/>
              <a:t>‹#›</a:t>
            </a:fld>
            <a:endParaRPr lang="en-US"/>
          </a:p>
        </p:txBody>
      </p:sp>
    </p:spTree>
    <p:extLst>
      <p:ext uri="{BB962C8B-B14F-4D97-AF65-F5344CB8AC3E}">
        <p14:creationId xmlns:p14="http://schemas.microsoft.com/office/powerpoint/2010/main" val="42723809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BBEFC7-A4C9-4B47-A8A9-D91FFE40D517}" type="datetimeFigureOut">
              <a:rPr lang="en-US" smtClean="0"/>
              <a:t>11/16/2022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85B6AF-B421-F24C-AB96-3DED049D6EB4}" type="slidenum">
              <a:rPr lang="en-US" smtClean="0"/>
              <a:t>‹#›</a:t>
            </a:fld>
            <a:endParaRPr lang="en-US"/>
          </a:p>
        </p:txBody>
      </p:sp>
    </p:spTree>
    <p:extLst>
      <p:ext uri="{BB962C8B-B14F-4D97-AF65-F5344CB8AC3E}">
        <p14:creationId xmlns:p14="http://schemas.microsoft.com/office/powerpoint/2010/main" val="30607734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6368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a:t>Κατατίθεται αυτές τις μέρες στη Βουλή νομοσχέδιο, με το οποίο η κυβέρνηση επιχειρεί να δοθεί η ευκαιρία και η πρόσβαση σε </a:t>
            </a:r>
            <a:r>
              <a:rPr lang="el-GR" sz="1200" dirty="0" err="1"/>
              <a:t>μικροχρηματοδοτήσεις</a:t>
            </a:r>
            <a:r>
              <a:rPr lang="el-GR" sz="1200" dirty="0"/>
              <a:t> με νόμιμους όρους για χιλιάδες μικρές επιχειρήσεις οι οποίες δεν έχουν πρόσβαση σε τραπεζικό </a:t>
            </a:r>
            <a:r>
              <a:rPr lang="el-GR" sz="1200" dirty="0" err="1"/>
              <a:t>δανεισμό.</a:t>
            </a:r>
            <a:r>
              <a:rPr lang="el-GR" sz="1200" b="1" dirty="0" err="1"/>
              <a:t>Στόχος</a:t>
            </a:r>
            <a:r>
              <a:rPr lang="el-GR" sz="1200" b="1" dirty="0"/>
              <a:t> του νομοσχεδίου</a:t>
            </a:r>
            <a:r>
              <a:rPr lang="el-GR" sz="1200" dirty="0"/>
              <a:t> είναι </a:t>
            </a:r>
            <a:r>
              <a:rPr lang="el-GR" sz="1200" b="1" dirty="0" err="1"/>
              <a:t>μικροχρηματοδοτήσεις</a:t>
            </a:r>
            <a:r>
              <a:rPr lang="el-GR" sz="1200" dirty="0"/>
              <a:t> να δοθούν σε όσους τις δικαιούνται μέσω τρίτων νέων πηγών, οι οποίες θα δώσουν “ανάσα” σε όσους αντιμετωπίζουν προβλήματα από την κρίση που αφήνει πίσω του ο νέος </a:t>
            </a:r>
            <a:r>
              <a:rPr lang="el-GR" sz="1200" dirty="0" err="1"/>
              <a:t>κορωνοϊός</a:t>
            </a:r>
            <a:r>
              <a:rPr lang="el-GR" sz="1200" dirty="0"/>
              <a:t>, αλλά είναι αποκλεισμένοι από τις επίσημες τραπεζικές οδούς.</a:t>
            </a:r>
            <a:endParaRPr lang="en-US" sz="1200" dirty="0"/>
          </a:p>
          <a:p>
            <a:endParaRPr lang="el-GR" sz="1200" dirty="0"/>
          </a:p>
          <a:p>
            <a:r>
              <a:rPr lang="el-GR" sz="1200" b="1" u="sng" dirty="0"/>
              <a:t>Έως 25.000€ και χωρίς εγγυήσεις </a:t>
            </a:r>
            <a:r>
              <a:rPr lang="el-GR" sz="1200" b="1" u="sng" dirty="0" err="1"/>
              <a:t>μικροχρηματοδοτήσεις</a:t>
            </a:r>
            <a:endParaRPr lang="el-GR" sz="1200" dirty="0"/>
          </a:p>
          <a:p>
            <a:r>
              <a:rPr lang="el-GR" sz="1200" dirty="0"/>
              <a:t>Οι </a:t>
            </a:r>
            <a:r>
              <a:rPr lang="el-GR" sz="1200" b="1" dirty="0" err="1"/>
              <a:t>μικροχρηματοδοτήσεις</a:t>
            </a:r>
            <a:r>
              <a:rPr lang="el-GR" sz="1200" dirty="0"/>
              <a:t> θα διακρίνονται σε δύο κατηγορίες, τις </a:t>
            </a:r>
            <a:r>
              <a:rPr lang="el-GR" sz="1200" b="1" dirty="0"/>
              <a:t>επιχειρηματικές</a:t>
            </a:r>
            <a:r>
              <a:rPr lang="el-GR" sz="1200" dirty="0"/>
              <a:t> και τις </a:t>
            </a:r>
            <a:r>
              <a:rPr lang="el-GR" sz="1200" b="1" dirty="0"/>
              <a:t>προσωπικές</a:t>
            </a:r>
            <a:r>
              <a:rPr lang="el-GR" sz="1200" dirty="0"/>
              <a:t>. Οι επιχειρηματικές μπορεί να έχουν τα εξής χαρακτηριστικά:</a:t>
            </a:r>
          </a:p>
          <a:p>
            <a:r>
              <a:rPr lang="el-GR" sz="1200" dirty="0"/>
              <a:t>Όλες οι μορφές πιστώσεων έως 25.000 ευρώ που χορηγούνται είτε για την κάλυψη επενδυτικών αναγκών είτε ως κεφάλαιο κίνησης</a:t>
            </a:r>
          </a:p>
          <a:p>
            <a:r>
              <a:rPr lang="el-GR" sz="1200" dirty="0"/>
              <a:t>Προϊόντα χρηματοδοτικής μίσθωσης έως 25.000 ευρώ για την απόκτηση εξοπλισμού</a:t>
            </a:r>
          </a:p>
          <a:p>
            <a:r>
              <a:rPr lang="el-GR" sz="1200" dirty="0"/>
              <a:t>Αυτοτελείς εγγυήσεις έως 25.000 ευρώ, οι οποίες δεν μπορεί να χρησιμοποιηθούν για τη λήψη δανείων από άλλα χρηματοδοτικά ιδρύματα</a:t>
            </a:r>
          </a:p>
          <a:p>
            <a:r>
              <a:rPr lang="el-GR" sz="1200" dirty="0"/>
              <a:t>Δικαιούχοι των επιχειρηματικών </a:t>
            </a:r>
            <a:r>
              <a:rPr lang="el-GR" sz="1200" dirty="0" err="1"/>
              <a:t>μικροχρηματοδοτήσεων</a:t>
            </a:r>
            <a:r>
              <a:rPr lang="el-GR" sz="1200" dirty="0"/>
              <a:t> μπορεί να είναι </a:t>
            </a:r>
            <a:r>
              <a:rPr lang="el-GR" sz="1200" b="1" dirty="0"/>
              <a:t>πολύ μικρές επιχειρήσεις</a:t>
            </a:r>
            <a:r>
              <a:rPr lang="el-GR" sz="1200" dirty="0"/>
              <a:t>, φυσικά πρόσωπα για τη σύσταση πολύ μικρών επιχειρήσεων, ελεύθεροι επαγγελματίες ή αυτοαπασχολούμενοι και φορείς κοινωνικής και αλληλέγγυας οικονομίας.</a:t>
            </a:r>
          </a:p>
          <a:p>
            <a:r>
              <a:rPr lang="el-GR" sz="1200" dirty="0"/>
              <a:t>Τα δάνεια αυτά θα δίνονται χωρίς την υποχρέωση εμπράγματων εξασφαλίσεων από πλευράς δανειοληπτών. Οι δραστηριότητες που θα καλύπτουν οι </a:t>
            </a:r>
            <a:r>
              <a:rPr lang="el-GR" sz="1200" b="1" dirty="0" err="1"/>
              <a:t>μικροχρηματοδοτήσεις</a:t>
            </a:r>
            <a:r>
              <a:rPr lang="el-GR" sz="1200" b="1" dirty="0"/>
              <a:t> έως 25.000 ευρώ</a:t>
            </a:r>
            <a:r>
              <a:rPr lang="el-GR" sz="1200" dirty="0"/>
              <a:t> θα αφορούν ανάγκες </a:t>
            </a:r>
            <a:r>
              <a:rPr lang="el-GR" sz="1200" b="1" dirty="0"/>
              <a:t>για επενδύσεις ή για κεφάλαιο κίνησης</a:t>
            </a:r>
            <a:r>
              <a:rPr lang="el-GR" sz="1200" dirty="0"/>
              <a:t>, ανάγκες εξοπλισμού ή μίσθωσης, εγγυήσεις, ακόμα και κόστη εκπαίδευσης. Το ευρύ φάσμα των καλυπτόμενων δραστηριοτήτων περιλαμβάνει τόσο μικροεπαγγελματίες που αδυνατούν να συνεχίσουν τη δραστηριότητά τους χωρίς νέα χρηματοδότηση, όσο και</a:t>
            </a:r>
            <a:r>
              <a:rPr lang="el-GR" sz="1200" b="1" dirty="0"/>
              <a:t> ανέργους</a:t>
            </a:r>
            <a:r>
              <a:rPr lang="el-GR" sz="1200" dirty="0"/>
              <a:t> που θέλουν να ενταχθούν στην οικονομική παραγωγή. Ο θεσμός των </a:t>
            </a:r>
            <a:r>
              <a:rPr lang="el-GR" sz="1200" dirty="0" err="1"/>
              <a:t>μικροχρηματοδοτήσεων</a:t>
            </a:r>
            <a:r>
              <a:rPr lang="el-GR" sz="1200" dirty="0"/>
              <a:t> αναμένεται ότι </a:t>
            </a:r>
            <a:r>
              <a:rPr lang="el-GR" sz="1200" b="1" dirty="0"/>
              <a:t>θα συνοδευτεί από την παροχή φορολογικών κινήτρων</a:t>
            </a:r>
            <a:r>
              <a:rPr lang="el-GR" sz="1200" dirty="0"/>
              <a:t> στους δικαιούχους (έκπτωση τόκων, απαλλαγή από χαρτόσημα).</a:t>
            </a:r>
          </a:p>
          <a:p>
            <a:br>
              <a:rPr lang="el-GR" sz="800" dirty="0"/>
            </a:br>
            <a:endParaRPr lang="el-GR" sz="800" dirty="0">
              <a:solidFill>
                <a:srgbClr val="000000"/>
              </a:solidFill>
              <a:latin typeface="Calibri" panose="020F0502020204030204" pitchFamily="34" charset="0"/>
              <a:cs typeface="Calibri" panose="020F0502020204030204" pitchFamily="34" charset="0"/>
            </a:endParaRPr>
          </a:p>
          <a:p>
            <a:endParaRPr lang="en-GR" dirty="0"/>
          </a:p>
        </p:txBody>
      </p:sp>
      <p:sp>
        <p:nvSpPr>
          <p:cNvPr id="4" name="Slide Number Placeholder 3"/>
          <p:cNvSpPr>
            <a:spLocks noGrp="1"/>
          </p:cNvSpPr>
          <p:nvPr>
            <p:ph type="sldNum" sz="quarter" idx="5"/>
          </p:nvPr>
        </p:nvSpPr>
        <p:spPr/>
        <p:txBody>
          <a:bodyPr/>
          <a:lstStyle/>
          <a:p>
            <a:fld id="{7E85B6AF-B421-F24C-AB96-3DED049D6EB4}" type="slidenum">
              <a:rPr lang="en-US" smtClean="0"/>
              <a:t>15</a:t>
            </a:fld>
            <a:endParaRPr lang="en-US"/>
          </a:p>
        </p:txBody>
      </p:sp>
    </p:spTree>
    <p:extLst>
      <p:ext uri="{BB962C8B-B14F-4D97-AF65-F5344CB8AC3E}">
        <p14:creationId xmlns:p14="http://schemas.microsoft.com/office/powerpoint/2010/main" val="1966521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Shape 8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4" name="Shape 854"/>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grpSp>
        <p:nvGrpSpPr>
          <p:cNvPr id="89" name="Group 88"/>
          <p:cNvGrpSpPr/>
          <p:nvPr/>
        </p:nvGrpSpPr>
        <p:grpSpPr>
          <a:xfrm>
            <a:off x="-247255" y="-59376"/>
            <a:ext cx="9386888"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251970" y="1186484"/>
            <a:ext cx="6636259"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19428" y="2075505"/>
            <a:ext cx="6509936" cy="1748729"/>
          </a:xfrm>
        </p:spPr>
        <p:txBody>
          <a:bodyPr bIns="0" anchor="b">
            <a:normAutofit/>
          </a:bodyPr>
          <a:lstStyle>
            <a:lvl1pPr algn="ctr">
              <a:lnSpc>
                <a:spcPct val="80000"/>
              </a:lnSpc>
              <a:defRPr sz="4050" spc="-113">
                <a:solidFill>
                  <a:srgbClr val="FFFEFF"/>
                </a:solidFill>
              </a:defRPr>
            </a:lvl1pPr>
          </a:lstStyle>
          <a:p>
            <a:r>
              <a:rPr lang="en-GB"/>
              <a:t>Click to edit Master title style</a:t>
            </a:r>
            <a:endParaRPr lang="en-US" dirty="0"/>
          </a:p>
        </p:txBody>
      </p:sp>
      <p:sp>
        <p:nvSpPr>
          <p:cNvPr id="3" name="Subtitle 2"/>
          <p:cNvSpPr>
            <a:spLocks noGrp="1"/>
          </p:cNvSpPr>
          <p:nvPr>
            <p:ph type="subTitle" idx="1"/>
          </p:nvPr>
        </p:nvSpPr>
        <p:spPr>
          <a:xfrm>
            <a:off x="1319428" y="3906267"/>
            <a:ext cx="6505070" cy="1322587"/>
          </a:xfrm>
        </p:spPr>
        <p:txBody>
          <a:bodyPr tIns="0">
            <a:normAutofit/>
          </a:bodyPr>
          <a:lstStyle>
            <a:lvl1pPr marL="0" indent="0" algn="ctr">
              <a:lnSpc>
                <a:spcPct val="100000"/>
              </a:lnSpc>
              <a:buNone/>
              <a:defRPr sz="1350" b="0">
                <a:solidFill>
                  <a:srgbClr val="FFFEFF"/>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a:xfrm>
            <a:off x="603504" y="320040"/>
            <a:ext cx="2743200" cy="320040"/>
          </a:xfrm>
        </p:spPr>
        <p:txBody>
          <a:bodyPr vert="horz" lIns="91440" tIns="45720" rIns="91440" bIns="45720" rtlCol="0" anchor="ctr"/>
          <a:lstStyle>
            <a:lvl1pPr>
              <a:defRPr lang="en-US"/>
            </a:lvl1pPr>
          </a:lstStyle>
          <a:p>
            <a:fld id="{B57DF8B0-B8E6-9F46-8F06-93BEFCE8C759}" type="datetime1">
              <a:rPr lang="en-US" smtClean="0"/>
              <a:t>11/16/2022</a:t>
            </a:fld>
            <a:endParaRPr lang="en-US"/>
          </a:p>
        </p:txBody>
      </p:sp>
      <p:sp>
        <p:nvSpPr>
          <p:cNvPr id="5" name="Footer Placeholder 4"/>
          <p:cNvSpPr>
            <a:spLocks noGrp="1"/>
          </p:cNvSpPr>
          <p:nvPr>
            <p:ph type="ftr" sz="quarter" idx="11"/>
          </p:nvPr>
        </p:nvSpPr>
        <p:spPr>
          <a:xfrm>
            <a:off x="603504" y="6227064"/>
            <a:ext cx="7941564"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7852410" y="320040"/>
            <a:ext cx="685800" cy="320040"/>
          </a:xfrm>
        </p:spPr>
        <p:txBody>
          <a:bodyPr/>
          <a:lstStyle/>
          <a:p>
            <a:fld id="{B0A73842-23F1-7445-825B-E3A16E3AE0F1}" type="slidenum">
              <a:rPr lang="en-US" smtClean="0"/>
              <a:t>‹#›</a:t>
            </a:fld>
            <a:endParaRPr lang="en-US"/>
          </a:p>
        </p:txBody>
      </p:sp>
    </p:spTree>
    <p:extLst>
      <p:ext uri="{BB962C8B-B14F-4D97-AF65-F5344CB8AC3E}">
        <p14:creationId xmlns:p14="http://schemas.microsoft.com/office/powerpoint/2010/main" val="156669297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grpSp>
        <p:nvGrpSpPr>
          <p:cNvPr id="75" name="Group 74"/>
          <p:cNvGrpSpPr/>
          <p:nvPr/>
        </p:nvGrpSpPr>
        <p:grpSpPr>
          <a:xfrm>
            <a:off x="-313135" y="0"/>
            <a:ext cx="9438086"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600108" y="1699589"/>
            <a:ext cx="2755857"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2349926"/>
            <a:ext cx="2625897" cy="2456441"/>
          </a:xfrm>
        </p:spPr>
        <p:txBody>
          <a:bodyPr/>
          <a:lstStyle>
            <a:lvl1pPr>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3832488" y="794719"/>
            <a:ext cx="4706276" cy="52570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57DF8B0-B8E6-9F46-8F06-93BEFCE8C759}" type="datetime1">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73842-23F1-7445-825B-E3A16E3AE0F1}" type="slidenum">
              <a:rPr lang="en-US" smtClean="0"/>
              <a:t>‹#›</a:t>
            </a:fld>
            <a:endParaRPr lang="en-US"/>
          </a:p>
        </p:txBody>
      </p:sp>
    </p:spTree>
    <p:extLst>
      <p:ext uri="{BB962C8B-B14F-4D97-AF65-F5344CB8AC3E}">
        <p14:creationId xmlns:p14="http://schemas.microsoft.com/office/powerpoint/2010/main" val="176184703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grpSp>
        <p:nvGrpSpPr>
          <p:cNvPr id="75" name="Group 74"/>
          <p:cNvGrpSpPr/>
          <p:nvPr/>
        </p:nvGrpSpPr>
        <p:grpSpPr>
          <a:xfrm flipH="1">
            <a:off x="0" y="0"/>
            <a:ext cx="9438086"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5789211" y="1699589"/>
            <a:ext cx="2755857"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855578" y="2349925"/>
            <a:ext cx="2625896" cy="2456442"/>
          </a:xfrm>
        </p:spPr>
        <p:txBody>
          <a:bodyPr vert="eaVert"/>
          <a:lstStyle>
            <a:lvl1pPr algn="l">
              <a:lnSpc>
                <a:spcPct val="80000"/>
              </a:lnSpc>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602060" y="798445"/>
            <a:ext cx="4701467" cy="525730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03504" y="320040"/>
            <a:ext cx="2743200" cy="320040"/>
          </a:xfrm>
        </p:spPr>
        <p:txBody>
          <a:bodyPr/>
          <a:lstStyle/>
          <a:p>
            <a:fld id="{B57DF8B0-B8E6-9F46-8F06-93BEFCE8C759}" type="datetime1">
              <a:rPr lang="en-US" smtClean="0"/>
              <a:t>11/16/2022</a:t>
            </a:fld>
            <a:endParaRPr lang="en-US"/>
          </a:p>
        </p:txBody>
      </p:sp>
      <p:sp>
        <p:nvSpPr>
          <p:cNvPr id="5" name="Footer Placeholder 4"/>
          <p:cNvSpPr>
            <a:spLocks noGrp="1"/>
          </p:cNvSpPr>
          <p:nvPr>
            <p:ph type="ftr" sz="quarter" idx="11"/>
          </p:nvPr>
        </p:nvSpPr>
        <p:spPr>
          <a:xfrm>
            <a:off x="603504" y="6227064"/>
            <a:ext cx="7941564" cy="320040"/>
          </a:xfrm>
        </p:spPr>
        <p:txBody>
          <a:bodyPr/>
          <a:lstStyle/>
          <a:p>
            <a:endParaRPr lang="en-US"/>
          </a:p>
        </p:txBody>
      </p:sp>
      <p:sp>
        <p:nvSpPr>
          <p:cNvPr id="6" name="Slide Number Placeholder 5"/>
          <p:cNvSpPr>
            <a:spLocks noGrp="1"/>
          </p:cNvSpPr>
          <p:nvPr>
            <p:ph type="sldNum" sz="quarter" idx="12"/>
          </p:nvPr>
        </p:nvSpPr>
        <p:spPr>
          <a:xfrm>
            <a:off x="7852410" y="320040"/>
            <a:ext cx="685800" cy="320040"/>
          </a:xfrm>
        </p:spPr>
        <p:txBody>
          <a:bodyPr/>
          <a:lstStyle/>
          <a:p>
            <a:fld id="{B0A73842-23F1-7445-825B-E3A16E3AE0F1}" type="slidenum">
              <a:rPr lang="en-US" smtClean="0"/>
              <a:t>‹#›</a:t>
            </a:fld>
            <a:endParaRPr lang="en-US"/>
          </a:p>
        </p:txBody>
      </p:sp>
    </p:spTree>
    <p:extLst>
      <p:ext uri="{BB962C8B-B14F-4D97-AF65-F5344CB8AC3E}">
        <p14:creationId xmlns:p14="http://schemas.microsoft.com/office/powerpoint/2010/main" val="79534858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CC0099"/>
                </a:solidFill>
                <a:latin typeface="Calibri" panose="020F0502020204030204" pitchFamily="34" charset="0"/>
                <a:cs typeface="Calibri" panose="020F050202020403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19697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CC0099"/>
                </a:solidFill>
                <a:latin typeface="Calibri" panose="020F0502020204030204" pitchFamily="34" charset="0"/>
                <a:cs typeface="Calibri" panose="020F0502020204030204" pitchFamily="34" charset="0"/>
              </a:defRPr>
            </a:lvl1pPr>
          </a:lstStyle>
          <a:p>
            <a:endParaRPr dirty="0"/>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5767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grpSp>
        <p:nvGrpSpPr>
          <p:cNvPr id="80" name="Group 79"/>
          <p:cNvGrpSpPr/>
          <p:nvPr/>
        </p:nvGrpSpPr>
        <p:grpSpPr>
          <a:xfrm>
            <a:off x="-313135" y="0"/>
            <a:ext cx="9438086"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600108" y="1699589"/>
            <a:ext cx="2755857"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2349925"/>
            <a:ext cx="2624234" cy="2456442"/>
          </a:xfrm>
        </p:spPr>
        <p:txBody>
          <a:bodyPr/>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3838836" y="803186"/>
            <a:ext cx="4711405" cy="524862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57DF8B0-B8E6-9F46-8F06-93BEFCE8C759}" type="datetime1">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73842-23F1-7445-825B-E3A16E3AE0F1}" type="slidenum">
              <a:rPr lang="en-US" smtClean="0"/>
              <a:t>‹#›</a:t>
            </a:fld>
            <a:endParaRPr lang="en-US"/>
          </a:p>
        </p:txBody>
      </p:sp>
    </p:spTree>
    <p:extLst>
      <p:ext uri="{BB962C8B-B14F-4D97-AF65-F5344CB8AC3E}">
        <p14:creationId xmlns:p14="http://schemas.microsoft.com/office/powerpoint/2010/main" val="423314517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grpSp>
        <p:nvGrpSpPr>
          <p:cNvPr id="77" name="Group 76"/>
          <p:cNvGrpSpPr/>
          <p:nvPr/>
        </p:nvGrpSpPr>
        <p:grpSpPr>
          <a:xfrm>
            <a:off x="-247255" y="-59376"/>
            <a:ext cx="9386888"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2444659" y="1186484"/>
            <a:ext cx="4249609"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508162" y="2074730"/>
            <a:ext cx="4117668" cy="1689390"/>
          </a:xfrm>
        </p:spPr>
        <p:txBody>
          <a:bodyPr bIns="0" anchor="b">
            <a:normAutofit/>
          </a:bodyPr>
          <a:lstStyle>
            <a:lvl1pPr algn="ctr">
              <a:defRPr sz="3300">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2508162" y="3846851"/>
            <a:ext cx="4117667" cy="1383770"/>
          </a:xfrm>
        </p:spPr>
        <p:txBody>
          <a:bodyPr tIns="0">
            <a:normAutofit/>
          </a:bodyPr>
          <a:lstStyle>
            <a:lvl1pPr marL="0" indent="0" algn="ctr">
              <a:buNone/>
              <a:defRPr sz="1350">
                <a:solidFill>
                  <a:srgbClr val="FFFEFF"/>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603504" y="320040"/>
            <a:ext cx="2743200" cy="320040"/>
          </a:xfrm>
        </p:spPr>
        <p:txBody>
          <a:bodyPr/>
          <a:lstStyle/>
          <a:p>
            <a:fld id="{B57DF8B0-B8E6-9F46-8F06-93BEFCE8C759}" type="datetime1">
              <a:rPr lang="en-US" smtClean="0"/>
              <a:t>11/16/2022</a:t>
            </a:fld>
            <a:endParaRPr lang="en-US"/>
          </a:p>
        </p:txBody>
      </p:sp>
      <p:sp>
        <p:nvSpPr>
          <p:cNvPr id="5" name="Footer Placeholder 4"/>
          <p:cNvSpPr>
            <a:spLocks noGrp="1"/>
          </p:cNvSpPr>
          <p:nvPr>
            <p:ph type="ftr" sz="quarter" idx="11"/>
          </p:nvPr>
        </p:nvSpPr>
        <p:spPr>
          <a:xfrm>
            <a:off x="603504" y="6227064"/>
            <a:ext cx="7941564"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7852410" y="320040"/>
            <a:ext cx="685800" cy="320040"/>
          </a:xfrm>
        </p:spPr>
        <p:txBody>
          <a:bodyPr/>
          <a:lstStyle/>
          <a:p>
            <a:fld id="{B0A73842-23F1-7445-825B-E3A16E3AE0F1}" type="slidenum">
              <a:rPr lang="en-US" smtClean="0"/>
              <a:t>‹#›</a:t>
            </a:fld>
            <a:endParaRPr lang="en-US"/>
          </a:p>
        </p:txBody>
      </p:sp>
    </p:spTree>
    <p:extLst>
      <p:ext uri="{BB962C8B-B14F-4D97-AF65-F5344CB8AC3E}">
        <p14:creationId xmlns:p14="http://schemas.microsoft.com/office/powerpoint/2010/main" val="223207555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grpSp>
        <p:nvGrpSpPr>
          <p:cNvPr id="37" name="Group 36"/>
          <p:cNvGrpSpPr/>
          <p:nvPr/>
        </p:nvGrpSpPr>
        <p:grpSpPr>
          <a:xfrm>
            <a:off x="-313135" y="0"/>
            <a:ext cx="9438086"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00108" y="1699589"/>
            <a:ext cx="2755857"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750" y="2339670"/>
            <a:ext cx="2625621" cy="2470065"/>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sz="half" idx="1"/>
          </p:nvPr>
        </p:nvSpPr>
        <p:spPr>
          <a:xfrm>
            <a:off x="3840659" y="803188"/>
            <a:ext cx="4702193" cy="23826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38835" y="3672162"/>
            <a:ext cx="4704017" cy="23835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603504" y="320040"/>
            <a:ext cx="2743200" cy="320040"/>
          </a:xfrm>
        </p:spPr>
        <p:txBody>
          <a:bodyPr/>
          <a:lstStyle/>
          <a:p>
            <a:fld id="{B57DF8B0-B8E6-9F46-8F06-93BEFCE8C759}" type="datetime1">
              <a:rPr lang="en-US" smtClean="0"/>
              <a:t>11/16/2022</a:t>
            </a:fld>
            <a:endParaRPr lang="en-US"/>
          </a:p>
        </p:txBody>
      </p:sp>
      <p:sp>
        <p:nvSpPr>
          <p:cNvPr id="6" name="Footer Placeholder 5"/>
          <p:cNvSpPr>
            <a:spLocks noGrp="1"/>
          </p:cNvSpPr>
          <p:nvPr>
            <p:ph type="ftr" sz="quarter" idx="11"/>
          </p:nvPr>
        </p:nvSpPr>
        <p:spPr>
          <a:xfrm>
            <a:off x="603504" y="6227064"/>
            <a:ext cx="7941564" cy="320040"/>
          </a:xfrm>
        </p:spPr>
        <p:txBody>
          <a:bodyPr/>
          <a:lstStyle/>
          <a:p>
            <a:endParaRPr lang="en-US"/>
          </a:p>
        </p:txBody>
      </p:sp>
      <p:sp>
        <p:nvSpPr>
          <p:cNvPr id="7" name="Slide Number Placeholder 6"/>
          <p:cNvSpPr>
            <a:spLocks noGrp="1"/>
          </p:cNvSpPr>
          <p:nvPr>
            <p:ph type="sldNum" sz="quarter" idx="12"/>
          </p:nvPr>
        </p:nvSpPr>
        <p:spPr>
          <a:xfrm>
            <a:off x="7852410" y="320040"/>
            <a:ext cx="685800" cy="320040"/>
          </a:xfrm>
        </p:spPr>
        <p:txBody>
          <a:bodyPr/>
          <a:lstStyle/>
          <a:p>
            <a:fld id="{B0A73842-23F1-7445-825B-E3A16E3AE0F1}" type="slidenum">
              <a:rPr lang="en-US" smtClean="0"/>
              <a:t>‹#›</a:t>
            </a:fld>
            <a:endParaRPr lang="en-US"/>
          </a:p>
        </p:txBody>
      </p:sp>
    </p:spTree>
    <p:extLst>
      <p:ext uri="{BB962C8B-B14F-4D97-AF65-F5344CB8AC3E}">
        <p14:creationId xmlns:p14="http://schemas.microsoft.com/office/powerpoint/2010/main" val="366644442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grpSp>
        <p:nvGrpSpPr>
          <p:cNvPr id="39" name="Group 38"/>
          <p:cNvGrpSpPr/>
          <p:nvPr/>
        </p:nvGrpSpPr>
        <p:grpSpPr>
          <a:xfrm>
            <a:off x="-313135" y="0"/>
            <a:ext cx="9438086"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600108" y="1699589"/>
            <a:ext cx="2755857"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751" y="2363916"/>
            <a:ext cx="2625621" cy="2460497"/>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3843853" y="803185"/>
            <a:ext cx="4698816" cy="685800"/>
          </a:xfrm>
        </p:spPr>
        <p:txBody>
          <a:bodyPr anchor="ctr">
            <a:noAutofit/>
          </a:bodyPr>
          <a:lstStyle>
            <a:lvl1pPr marL="0" indent="0" algn="l">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3843979" y="1488986"/>
            <a:ext cx="4698263" cy="16968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38989" y="3665887"/>
            <a:ext cx="4698311" cy="685800"/>
          </a:xfrm>
        </p:spPr>
        <p:txBody>
          <a:bodyPr anchor="ctr">
            <a:noAutofit/>
          </a:bodyPr>
          <a:lstStyle>
            <a:lvl1pPr marL="0" indent="0" algn="l">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838835" y="4351687"/>
            <a:ext cx="4699191" cy="17040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603504" y="320040"/>
            <a:ext cx="2743200" cy="320040"/>
          </a:xfrm>
        </p:spPr>
        <p:txBody>
          <a:bodyPr/>
          <a:lstStyle/>
          <a:p>
            <a:fld id="{B57DF8B0-B8E6-9F46-8F06-93BEFCE8C759}" type="datetime1">
              <a:rPr lang="en-US" smtClean="0"/>
              <a:t>11/16/2022</a:t>
            </a:fld>
            <a:endParaRPr lang="en-US"/>
          </a:p>
        </p:txBody>
      </p:sp>
      <p:sp>
        <p:nvSpPr>
          <p:cNvPr id="8" name="Footer Placeholder 7"/>
          <p:cNvSpPr>
            <a:spLocks noGrp="1"/>
          </p:cNvSpPr>
          <p:nvPr>
            <p:ph type="ftr" sz="quarter" idx="11"/>
          </p:nvPr>
        </p:nvSpPr>
        <p:spPr>
          <a:xfrm>
            <a:off x="603504" y="6227064"/>
            <a:ext cx="7941564" cy="320040"/>
          </a:xfrm>
        </p:spPr>
        <p:txBody>
          <a:bodyPr/>
          <a:lstStyle/>
          <a:p>
            <a:endParaRPr lang="en-US"/>
          </a:p>
        </p:txBody>
      </p:sp>
      <p:sp>
        <p:nvSpPr>
          <p:cNvPr id="9" name="Slide Number Placeholder 8"/>
          <p:cNvSpPr>
            <a:spLocks noGrp="1"/>
          </p:cNvSpPr>
          <p:nvPr>
            <p:ph type="sldNum" sz="quarter" idx="12"/>
          </p:nvPr>
        </p:nvSpPr>
        <p:spPr>
          <a:xfrm>
            <a:off x="7852410" y="320040"/>
            <a:ext cx="685800" cy="320040"/>
          </a:xfrm>
        </p:spPr>
        <p:txBody>
          <a:bodyPr/>
          <a:lstStyle/>
          <a:p>
            <a:fld id="{B0A73842-23F1-7445-825B-E3A16E3AE0F1}" type="slidenum">
              <a:rPr lang="en-US" smtClean="0"/>
              <a:t>‹#›</a:t>
            </a:fld>
            <a:endParaRPr lang="en-US"/>
          </a:p>
        </p:txBody>
      </p:sp>
    </p:spTree>
    <p:extLst>
      <p:ext uri="{BB962C8B-B14F-4D97-AF65-F5344CB8AC3E}">
        <p14:creationId xmlns:p14="http://schemas.microsoft.com/office/powerpoint/2010/main" val="310181485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grpSp>
        <p:nvGrpSpPr>
          <p:cNvPr id="77" name="Group 76"/>
          <p:cNvGrpSpPr/>
          <p:nvPr/>
        </p:nvGrpSpPr>
        <p:grpSpPr>
          <a:xfrm>
            <a:off x="-313135" y="0"/>
            <a:ext cx="9438086"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600108" y="1699589"/>
            <a:ext cx="2755857"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2349925"/>
            <a:ext cx="2625897" cy="2456442"/>
          </a:xfrm>
        </p:spPr>
        <p:txBody>
          <a:bodyPr/>
          <a:lstStyle>
            <a:lvl1pPr>
              <a:defRPr>
                <a:solidFill>
                  <a:srgbClr val="FFFEFF"/>
                </a:solidFill>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57DF8B0-B8E6-9F46-8F06-93BEFCE8C759}" type="datetime1">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A73842-23F1-7445-825B-E3A16E3AE0F1}" type="slidenum">
              <a:rPr lang="en-US" smtClean="0"/>
              <a:t>‹#›</a:t>
            </a:fld>
            <a:endParaRPr lang="en-US"/>
          </a:p>
        </p:txBody>
      </p:sp>
    </p:spTree>
    <p:extLst>
      <p:ext uri="{BB962C8B-B14F-4D97-AF65-F5344CB8AC3E}">
        <p14:creationId xmlns:p14="http://schemas.microsoft.com/office/powerpoint/2010/main" val="352749458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3504" y="320040"/>
            <a:ext cx="2743200" cy="320040"/>
          </a:xfrm>
        </p:spPr>
        <p:txBody>
          <a:bodyPr/>
          <a:lstStyle/>
          <a:p>
            <a:fld id="{B57DF8B0-B8E6-9F46-8F06-93BEFCE8C759}" type="datetime1">
              <a:rPr lang="en-US" smtClean="0"/>
              <a:t>11/16/2022</a:t>
            </a:fld>
            <a:endParaRPr lang="en-US"/>
          </a:p>
        </p:txBody>
      </p:sp>
      <p:sp>
        <p:nvSpPr>
          <p:cNvPr id="3" name="Footer Placeholder 2"/>
          <p:cNvSpPr>
            <a:spLocks noGrp="1"/>
          </p:cNvSpPr>
          <p:nvPr>
            <p:ph type="ftr" sz="quarter" idx="11"/>
          </p:nvPr>
        </p:nvSpPr>
        <p:spPr>
          <a:xfrm>
            <a:off x="603504" y="6227064"/>
            <a:ext cx="7941564" cy="320040"/>
          </a:xfrm>
        </p:spPr>
        <p:txBody>
          <a:bodyPr/>
          <a:lstStyle/>
          <a:p>
            <a:endParaRPr lang="en-US"/>
          </a:p>
        </p:txBody>
      </p:sp>
      <p:sp>
        <p:nvSpPr>
          <p:cNvPr id="4" name="Slide Number Placeholder 3"/>
          <p:cNvSpPr>
            <a:spLocks noGrp="1"/>
          </p:cNvSpPr>
          <p:nvPr>
            <p:ph type="sldNum" sz="quarter" idx="12"/>
          </p:nvPr>
        </p:nvSpPr>
        <p:spPr>
          <a:xfrm>
            <a:off x="7852410" y="320040"/>
            <a:ext cx="685800" cy="320040"/>
          </a:xfrm>
        </p:spPr>
        <p:txBody>
          <a:bodyPr/>
          <a:lstStyle/>
          <a:p>
            <a:fld id="{B0A73842-23F1-7445-825B-E3A16E3AE0F1}" type="slidenum">
              <a:rPr lang="en-US" smtClean="0"/>
              <a:t>‹#›</a:t>
            </a:fld>
            <a:endParaRPr lang="en-US"/>
          </a:p>
        </p:txBody>
      </p:sp>
    </p:spTree>
    <p:extLst>
      <p:ext uri="{BB962C8B-B14F-4D97-AF65-F5344CB8AC3E}">
        <p14:creationId xmlns:p14="http://schemas.microsoft.com/office/powerpoint/2010/main" val="295332162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grpSp>
        <p:nvGrpSpPr>
          <p:cNvPr id="74" name="Group 73"/>
          <p:cNvGrpSpPr/>
          <p:nvPr/>
        </p:nvGrpSpPr>
        <p:grpSpPr>
          <a:xfrm>
            <a:off x="-313135" y="0"/>
            <a:ext cx="9438086"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600108" y="1699589"/>
            <a:ext cx="2755857"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2352026"/>
            <a:ext cx="2625898" cy="1223298"/>
          </a:xfrm>
        </p:spPr>
        <p:txBody>
          <a:bodyPr bIns="0" anchor="b">
            <a:noAutofit/>
          </a:bodyPr>
          <a:lstStyle>
            <a:lvl1pPr algn="ctr">
              <a:defRPr sz="2400">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3832488" y="802809"/>
            <a:ext cx="4706276" cy="5249940"/>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66474" y="3580186"/>
            <a:ext cx="2625898" cy="1221164"/>
          </a:xfrm>
        </p:spPr>
        <p:txBody>
          <a:bodyPr/>
          <a:lstStyle>
            <a:lvl1pPr marL="0" indent="0" algn="ctr">
              <a:buNone/>
              <a:defRPr sz="12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B57DF8B0-B8E6-9F46-8F06-93BEFCE8C759}" type="datetime1">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73842-23F1-7445-825B-E3A16E3AE0F1}" type="slidenum">
              <a:rPr lang="en-US" smtClean="0"/>
              <a:t>‹#›</a:t>
            </a:fld>
            <a:endParaRPr lang="en-US"/>
          </a:p>
        </p:txBody>
      </p:sp>
    </p:spTree>
    <p:extLst>
      <p:ext uri="{BB962C8B-B14F-4D97-AF65-F5344CB8AC3E}">
        <p14:creationId xmlns:p14="http://schemas.microsoft.com/office/powerpoint/2010/main" val="311982941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73" name="Group 72"/>
          <p:cNvGrpSpPr/>
          <p:nvPr/>
        </p:nvGrpSpPr>
        <p:grpSpPr>
          <a:xfrm>
            <a:off x="-247255" y="-59376"/>
            <a:ext cx="9386888"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604002" y="1698332"/>
            <a:ext cx="4456155"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5657632" y="0"/>
            <a:ext cx="3486368" cy="68580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2" name="Title 1"/>
          <p:cNvSpPr>
            <a:spLocks noGrp="1"/>
          </p:cNvSpPr>
          <p:nvPr>
            <p:ph type="title"/>
          </p:nvPr>
        </p:nvSpPr>
        <p:spPr>
          <a:xfrm>
            <a:off x="664082" y="2360255"/>
            <a:ext cx="4332485" cy="1178032"/>
          </a:xfrm>
        </p:spPr>
        <p:txBody>
          <a:bodyPr bIns="0" anchor="b">
            <a:normAutofit/>
          </a:bodyPr>
          <a:lstStyle>
            <a:lvl1pPr>
              <a:defRPr sz="2700">
                <a:solidFill>
                  <a:srgbClr val="FFFEFF"/>
                </a:solidFill>
              </a:defRPr>
            </a:lvl1pPr>
          </a:lstStyle>
          <a:p>
            <a:r>
              <a:rPr lang="en-GB"/>
              <a:t>Click to edit Master title style</a:t>
            </a:r>
            <a:endParaRPr lang="en-US" dirty="0"/>
          </a:p>
        </p:txBody>
      </p:sp>
      <p:sp>
        <p:nvSpPr>
          <p:cNvPr id="4" name="Text Placeholder 3"/>
          <p:cNvSpPr>
            <a:spLocks noGrp="1"/>
          </p:cNvSpPr>
          <p:nvPr>
            <p:ph type="body" sz="half" idx="2"/>
          </p:nvPr>
        </p:nvSpPr>
        <p:spPr>
          <a:xfrm>
            <a:off x="664082" y="3545012"/>
            <a:ext cx="4332485" cy="1274198"/>
          </a:xfrm>
        </p:spPr>
        <p:txBody>
          <a:bodyPr>
            <a:normAutofit/>
          </a:bodyPr>
          <a:lstStyle>
            <a:lvl1pPr marL="0" indent="0" algn="ctr">
              <a:buNone/>
              <a:defRPr sz="135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a:xfrm>
            <a:off x="603504" y="320040"/>
            <a:ext cx="2743200" cy="320040"/>
          </a:xfrm>
        </p:spPr>
        <p:txBody>
          <a:bodyPr/>
          <a:lstStyle/>
          <a:p>
            <a:fld id="{B57DF8B0-B8E6-9F46-8F06-93BEFCE8C759}" type="datetime1">
              <a:rPr lang="en-US" smtClean="0"/>
              <a:t>11/16/2022</a:t>
            </a:fld>
            <a:endParaRPr lang="en-US"/>
          </a:p>
        </p:txBody>
      </p:sp>
      <p:sp>
        <p:nvSpPr>
          <p:cNvPr id="6" name="Footer Placeholder 5"/>
          <p:cNvSpPr>
            <a:spLocks noGrp="1"/>
          </p:cNvSpPr>
          <p:nvPr>
            <p:ph type="ftr" sz="quarter" idx="11"/>
          </p:nvPr>
        </p:nvSpPr>
        <p:spPr>
          <a:xfrm>
            <a:off x="603505" y="6227064"/>
            <a:ext cx="4456652" cy="320040"/>
          </a:xfrm>
        </p:spPr>
        <p:txBody>
          <a:bodyPr/>
          <a:lstStyle/>
          <a:p>
            <a:endParaRPr lang="en-US"/>
          </a:p>
        </p:txBody>
      </p:sp>
      <p:sp>
        <p:nvSpPr>
          <p:cNvPr id="7" name="Slide Number Placeholder 6"/>
          <p:cNvSpPr>
            <a:spLocks noGrp="1"/>
          </p:cNvSpPr>
          <p:nvPr>
            <p:ph type="sldNum" sz="quarter" idx="12"/>
          </p:nvPr>
        </p:nvSpPr>
        <p:spPr>
          <a:xfrm>
            <a:off x="4371283" y="320040"/>
            <a:ext cx="685800" cy="320040"/>
          </a:xfrm>
        </p:spPr>
        <p:txBody>
          <a:bodyPr/>
          <a:lstStyle/>
          <a:p>
            <a:fld id="{B0A73842-23F1-7445-825B-E3A16E3AE0F1}" type="slidenum">
              <a:rPr lang="en-US" smtClean="0"/>
              <a:t>‹#›</a:t>
            </a:fld>
            <a:endParaRPr lang="en-US"/>
          </a:p>
        </p:txBody>
      </p:sp>
    </p:spTree>
    <p:extLst>
      <p:ext uri="{BB962C8B-B14F-4D97-AF65-F5344CB8AC3E}">
        <p14:creationId xmlns:p14="http://schemas.microsoft.com/office/powerpoint/2010/main" val="88506649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371" y="2358392"/>
            <a:ext cx="2624000" cy="2456485"/>
          </a:xfrm>
          <a:prstGeom prst="rect">
            <a:avLst/>
          </a:prstGeom>
        </p:spPr>
        <p:txBody>
          <a:bodyPr vert="horz" lIns="228600" tIns="228600" rIns="228600" bIns="228600" rtlCol="0" anchor="ctr">
            <a:normAutofit/>
          </a:body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4076237" y="794719"/>
            <a:ext cx="4462527" cy="5257090"/>
          </a:xfrm>
          <a:prstGeom prst="rect">
            <a:avLst/>
          </a:prstGeom>
        </p:spPr>
        <p:txBody>
          <a:bodyPr vert="horz" lIns="91440" tIns="45720" rIns="91440" bIns="45720" rtlCol="0">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2"/>
          </p:nvPr>
        </p:nvSpPr>
        <p:spPr>
          <a:xfrm>
            <a:off x="603504" y="320040"/>
            <a:ext cx="2743200" cy="320040"/>
          </a:xfrm>
          <a:prstGeom prst="rect">
            <a:avLst/>
          </a:prstGeom>
        </p:spPr>
        <p:txBody>
          <a:bodyPr vert="horz" lIns="91440" tIns="45720" rIns="91440" bIns="45720" rtlCol="0" anchor="ctr"/>
          <a:lstStyle>
            <a:lvl1pPr algn="l">
              <a:defRPr sz="750" b="0" i="0">
                <a:solidFill>
                  <a:schemeClr val="tx1">
                    <a:tint val="75000"/>
                  </a:schemeClr>
                </a:solidFill>
                <a:latin typeface="Calibri" panose="020F0502020204030204" pitchFamily="34" charset="0"/>
              </a:defRPr>
            </a:lvl1pPr>
          </a:lstStyle>
          <a:p>
            <a:fld id="{B57DF8B0-B8E6-9F46-8F06-93BEFCE8C759}" type="datetime1">
              <a:rPr lang="en-US" smtClean="0"/>
              <a:pPr/>
              <a:t>11/16/2022</a:t>
            </a:fld>
            <a:endParaRPr lang="en-US" dirty="0"/>
          </a:p>
        </p:txBody>
      </p:sp>
      <p:sp>
        <p:nvSpPr>
          <p:cNvPr id="5" name="Footer Placeholder 4"/>
          <p:cNvSpPr>
            <a:spLocks noGrp="1"/>
          </p:cNvSpPr>
          <p:nvPr>
            <p:ph type="ftr" sz="quarter" idx="3"/>
          </p:nvPr>
        </p:nvSpPr>
        <p:spPr>
          <a:xfrm>
            <a:off x="603504" y="6227064"/>
            <a:ext cx="7941564" cy="320040"/>
          </a:xfrm>
          <a:prstGeom prst="rect">
            <a:avLst/>
          </a:prstGeom>
        </p:spPr>
        <p:txBody>
          <a:bodyPr vert="horz" lIns="91440" tIns="45720" rIns="91440" bIns="45720" rtlCol="0" anchor="ctr"/>
          <a:lstStyle>
            <a:lvl1pPr algn="r">
              <a:defRPr sz="750" b="0" i="0">
                <a:solidFill>
                  <a:schemeClr val="tx1">
                    <a:tint val="75000"/>
                  </a:schemeClr>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7852410" y="320040"/>
            <a:ext cx="685800" cy="320040"/>
          </a:xfrm>
          <a:prstGeom prst="rect">
            <a:avLst/>
          </a:prstGeom>
        </p:spPr>
        <p:txBody>
          <a:bodyPr vert="horz" lIns="91440" tIns="45720" rIns="91440" bIns="45720" rtlCol="0" anchor="ctr"/>
          <a:lstStyle>
            <a:lvl1pPr algn="r">
              <a:defRPr sz="750" b="0" i="0">
                <a:solidFill>
                  <a:schemeClr val="tx1">
                    <a:tint val="75000"/>
                  </a:schemeClr>
                </a:solidFill>
                <a:latin typeface="Calibri" panose="020F0502020204030204" pitchFamily="34" charset="0"/>
              </a:defRPr>
            </a:lvl1pPr>
          </a:lstStyle>
          <a:p>
            <a:fld id="{B0A73842-23F1-7445-825B-E3A16E3AE0F1}" type="slidenum">
              <a:rPr lang="en-US" smtClean="0"/>
              <a:pPr/>
              <a:t>‹#›</a:t>
            </a:fld>
            <a:endParaRPr lang="en-US" dirty="0"/>
          </a:p>
        </p:txBody>
      </p:sp>
    </p:spTree>
    <p:extLst>
      <p:ext uri="{BB962C8B-B14F-4D97-AF65-F5344CB8AC3E}">
        <p14:creationId xmlns:p14="http://schemas.microsoft.com/office/powerpoint/2010/main" val="94318471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hdr="0" ftr="0" dt="0"/>
  <p:txStyles>
    <p:titleStyle>
      <a:lvl1pPr algn="ctr" defTabSz="685800" rtl="0" eaLnBrk="1" latinLnBrk="0" hangingPunct="1">
        <a:lnSpc>
          <a:spcPct val="85000"/>
        </a:lnSpc>
        <a:spcBef>
          <a:spcPct val="0"/>
        </a:spcBef>
        <a:buNone/>
        <a:defRPr sz="3000" b="0" i="0" kern="1200" cap="none" spc="-113">
          <a:solidFill>
            <a:schemeClr val="tx1"/>
          </a:solidFill>
          <a:effectLst/>
          <a:latin typeface="Calibri" panose="020F0502020204030204" pitchFamily="34" charset="0"/>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350" b="0" i="0" kern="1200">
          <a:solidFill>
            <a:schemeClr val="tx1"/>
          </a:solidFill>
          <a:effectLst/>
          <a:latin typeface="Calibri" panose="020F0502020204030204" pitchFamily="34" charset="0"/>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b="0" i="0" kern="1200">
          <a:solidFill>
            <a:schemeClr val="tx1"/>
          </a:solidFill>
          <a:effectLst/>
          <a:latin typeface="Calibri" panose="020F0502020204030204" pitchFamily="34" charset="0"/>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050" b="0" i="0" kern="1200">
          <a:solidFill>
            <a:schemeClr val="tx1"/>
          </a:solidFill>
          <a:effectLst/>
          <a:latin typeface="Calibri" panose="020F0502020204030204" pitchFamily="34" charset="0"/>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b="0" i="0" kern="1200">
          <a:solidFill>
            <a:schemeClr val="tx1"/>
          </a:solidFill>
          <a:effectLst/>
          <a:latin typeface="Calibri" panose="020F0502020204030204" pitchFamily="34" charset="0"/>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b="0" i="0" kern="1200">
          <a:solidFill>
            <a:schemeClr val="tx1"/>
          </a:solidFill>
          <a:effectLst/>
          <a:latin typeface="Calibri" panose="020F0502020204030204" pitchFamily="34" charset="0"/>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pgiourka@gmail.com" TargetMode="External"/><Relationship Id="rId4" Type="http://schemas.openxmlformats.org/officeDocument/2006/relationships/hyperlink" Target="mailto:geogai@pme.duth.g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kalo.gov.gr/wp-content/uploads/2019/05/11.-%CE%9C%CE%9F%CE%A1%CE%A6%CE%95%CE%A3-%CE%A7%CE%A1%CE%97%CE%9C%CE%91%CE%A4%CE%9F%CE%94%CE%9F%CE%A4%CE%97%CE%A3%CE%97%CE%A3-%CE%A0%CE%9F%CE%9B%CE%A5-%CE%9C%CE%99%CE%9A%CE%A1%CE%A9%CE%9D-%CE%9C%CE%9C%CE%95.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kalo.gov.gr/wp-content/uploads/2019/05/11.-%CE%9C%CE%9F%CE%A1%CE%A6%CE%95%CE%A3-%CE%A7%CE%A1%CE%97%CE%9C%CE%91%CE%A4%CE%9F%CE%94%CE%9F%CE%A4%CE%97%CE%A3%CE%97%CE%A3-%CE%A0%CE%9F%CE%9B%CE%A5-%CE%9C%CE%99%CE%9A%CE%A1%CE%A9%CE%9D-%CE%9C%CE%9C%CE%95.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kalo.gov.gr/wp-content/uploads/2019/05/11.-%CE%9C%CE%9F%CE%A1%CE%A6%CE%95%CE%A3-%CE%A7%CE%A1%CE%97%CE%9C%CE%91%CE%A4%CE%9F%CE%94%CE%9F%CE%A4%CE%97%CE%A3%CE%97%CE%A3-%CE%A0%CE%9F%CE%9B%CE%A5-%CE%9C%CE%99%CE%9A%CE%A1%CE%A9%CE%9D-%CE%9C%CE%9C%CE%95.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nvestopedia.com/terms/e/equitymarket.asp" TargetMode="External"/><Relationship Id="rId2" Type="http://schemas.openxmlformats.org/officeDocument/2006/relationships/hyperlink" Target="https://www.investopedia.com/terms/s/startup.asp" TargetMode="External"/><Relationship Id="rId1" Type="http://schemas.openxmlformats.org/officeDocument/2006/relationships/slideLayout" Target="../slideLayouts/slideLayout2.xml"/><Relationship Id="rId4" Type="http://schemas.openxmlformats.org/officeDocument/2006/relationships/hyperlink" Target="https://kalo.gov.gr/wp-content/uploads/2019/05/11.-%CE%9C%CE%9F%CE%A1%CE%A6%CE%95%CE%A3-%CE%A7%CE%A1%CE%97%CE%9C%CE%91%CE%A4%CE%9F%CE%94%CE%9F%CE%A4%CE%97%CE%A3%CE%97%CE%A3-%CE%A0%CE%9F%CE%9B%CE%A5-%CE%9C%CE%99%CE%9A%CE%A1%CE%A9%CE%9D-%CE%9C%CE%9C%CE%95.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kalo.gov.gr/wp-content/uploads/2019/05/11.-%CE%9C%CE%9F%CE%A1%CE%A6%CE%95%CE%A3-%CE%A7%CE%A1%CE%97%CE%9C%CE%91%CE%A4%CE%9F%CE%94%CE%9F%CE%A4%CE%97%CE%A3%CE%97%CE%A3-%CE%A0%CE%9F%CE%9B%CE%A5-%CE%9C%CE%99%CE%9A%CE%A1%CE%A9%CE%9D-%CE%9C%CE%9C%CE%95.pdf" TargetMode="External"/><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kalo.gov.gr/wp-content/uploads/2019/05/11.-%CE%9C%CE%9F%CE%A1%CE%A6%CE%95%CE%A3-%CE%A7%CE%A1%CE%97%CE%9C%CE%91%CE%A4%CE%9F%CE%94%CE%9F%CE%A4%CE%97%CE%A3%CE%97%CE%A3-%CE%A0%CE%9F%CE%9B%CE%A5-%CE%9C%CE%99%CE%9A%CE%A1%CE%A9%CE%9D-%CE%9C%CE%9C%CE%95.pdf" TargetMode="External"/><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kalo.gov.gr/wp-content/uploads/2019/05/11.-%CE%9C%CE%9F%CE%A1%CE%A6%CE%95%CE%A3-%CE%A7%CE%A1%CE%97%CE%9C%CE%91%CE%A4%CE%9F%CE%94%CE%9F%CE%A4%CE%97%CE%A3%CE%97%CE%A3-%CE%A0%CE%9F%CE%9B%CE%A5-%CE%9C%CE%99%CE%9A%CE%A1%CE%A9%CE%9D-%CE%9C%CE%9C%CE%95.pdf" TargetMode="External"/><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kalo.gov.gr/wp-content/uploads/2019/05/11.-%CE%9C%CE%9F%CE%A1%CE%A6%CE%95%CE%A3-%CE%A7%CE%A1%CE%97%CE%9C%CE%91%CE%A4%CE%9F%CE%94%CE%9F%CE%A4%CE%97%CE%A3%CE%97%CE%A3-%CE%A0%CE%9F%CE%9B%CE%A5-%CE%9C%CE%99%CE%9A%CE%A1%CE%A9%CE%9D-%CE%9C%CE%9C%CE%95.pdf" TargetMode="External"/><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kalo.gov.gr/wp-content/uploads/2019/05/11.-%CE%9C%CE%9F%CE%A1%CE%A6%CE%95%CE%A3-%CE%A7%CE%A1%CE%97%CE%9C%CE%91%CE%A4%CE%9F%CE%94%CE%9F%CE%A4%CE%97%CE%A3%CE%97%CE%A3-%CE%A0%CE%9F%CE%9B%CE%A5-%CE%9C%CE%99%CE%9A%CE%A1%CE%A9%CE%9D-%CE%9C%CE%9C%CE%95.pdf" TargetMode="External"/><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kalo.gov.gr/wp-content/uploads/2019/05/11.-%CE%9C%CE%9F%CE%A1%CE%A6%CE%95%CE%A3-%CE%A7%CE%A1%CE%97%CE%9C%CE%91%CE%A4%CE%9F%CE%94%CE%9F%CE%A4%CE%97%CE%A3%CE%97%CE%A3-%CE%A0%CE%9F%CE%9B%CE%A5-%CE%9C%CE%99%CE%9A%CE%A1%CE%A9%CE%9D-%CE%9C%CE%9C%CE%95.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mailto:pgiourka@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2" name="Google Shape;92;p13"/>
          <p:cNvSpPr>
            <a:spLocks noGrp="1"/>
          </p:cNvSpPr>
          <p:nvPr>
            <p:ph type="sldNum" sz="quarter" idx="12"/>
          </p:nvPr>
        </p:nvSpPr>
        <p:spPr>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fld id="{00000000-1234-1234-1234-123412341234}" type="slidenum">
              <a:rPr lang="el-GR" sz="1800" b="0" i="0" u="none" strike="noStrike" cap="none">
                <a:solidFill>
                  <a:srgbClr val="FFFFFF"/>
                </a:solidFill>
                <a:latin typeface="Calibri"/>
                <a:ea typeface="Calibri"/>
                <a:cs typeface="Calibri"/>
                <a:sym typeface="Calibri"/>
              </a:rPr>
              <a:t>1</a:t>
            </a:fld>
            <a:endParaRPr sz="1800" b="0" i="0" u="none" strike="noStrike" cap="none">
              <a:solidFill>
                <a:srgbClr val="FFFFFF"/>
              </a:solidFill>
              <a:latin typeface="Calibri"/>
              <a:ea typeface="Calibri"/>
              <a:cs typeface="Calibri"/>
              <a:sym typeface="Calibri"/>
            </a:endParaRPr>
          </a:p>
        </p:txBody>
      </p:sp>
      <p:sp>
        <p:nvSpPr>
          <p:cNvPr id="8" name="TextBox 7">
            <a:extLst>
              <a:ext uri="{FF2B5EF4-FFF2-40B4-BE49-F238E27FC236}">
                <a16:creationId xmlns:a16="http://schemas.microsoft.com/office/drawing/2014/main" id="{DE538D7E-0273-B54B-34D6-69E7B590B84E}"/>
              </a:ext>
            </a:extLst>
          </p:cNvPr>
          <p:cNvSpPr txBox="1"/>
          <p:nvPr/>
        </p:nvSpPr>
        <p:spPr>
          <a:xfrm>
            <a:off x="1970828" y="2536234"/>
            <a:ext cx="5449476" cy="830997"/>
          </a:xfrm>
          <a:prstGeom prst="rect">
            <a:avLst/>
          </a:prstGeom>
          <a:noFill/>
        </p:spPr>
        <p:txBody>
          <a:bodyPr wrap="square" rtlCol="0">
            <a:spAutoFit/>
          </a:bodyPr>
          <a:lstStyle/>
          <a:p>
            <a:pPr algn="ctr"/>
            <a:r>
              <a:rPr lang="en-US" sz="2400" b="1" dirty="0">
                <a:latin typeface="Calibri" panose="020F0502020204030204" pitchFamily="34" charset="0"/>
                <a:cs typeface="Calibri" panose="020F0502020204030204" pitchFamily="34" charset="0"/>
              </a:rPr>
              <a:t>Financial Planning and Sources of Funding</a:t>
            </a:r>
            <a:endParaRPr lang="en-GR" sz="2400" b="1" dirty="0">
              <a:latin typeface="Calibri" panose="020F0502020204030204" pitchFamily="34" charset="0"/>
              <a:cs typeface="Calibri" panose="020F0502020204030204" pitchFamily="34" charset="0"/>
            </a:endParaRPr>
          </a:p>
        </p:txBody>
      </p:sp>
      <p:pic>
        <p:nvPicPr>
          <p:cNvPr id="9" name="Picture 8" descr="A picture containing graphical user interface&#10;&#10;Description automatically generated">
            <a:extLst>
              <a:ext uri="{FF2B5EF4-FFF2-40B4-BE49-F238E27FC236}">
                <a16:creationId xmlns:a16="http://schemas.microsoft.com/office/drawing/2014/main" id="{5CB6C124-EE4A-C431-86DB-6775BBA8A46B}"/>
              </a:ext>
            </a:extLst>
          </p:cNvPr>
          <p:cNvPicPr>
            <a:picLocks noChangeAspect="1"/>
          </p:cNvPicPr>
          <p:nvPr/>
        </p:nvPicPr>
        <p:blipFill>
          <a:blip r:embed="rId3"/>
          <a:stretch>
            <a:fillRect/>
          </a:stretch>
        </p:blipFill>
        <p:spPr>
          <a:xfrm>
            <a:off x="3211151" y="0"/>
            <a:ext cx="2968830" cy="1187532"/>
          </a:xfrm>
          <a:prstGeom prst="rect">
            <a:avLst/>
          </a:prstGeom>
        </p:spPr>
      </p:pic>
      <p:sp>
        <p:nvSpPr>
          <p:cNvPr id="2" name="Subtitle 6">
            <a:extLst>
              <a:ext uri="{FF2B5EF4-FFF2-40B4-BE49-F238E27FC236}">
                <a16:creationId xmlns:a16="http://schemas.microsoft.com/office/drawing/2014/main" id="{EAABC0CB-7844-BE35-1408-4EBDD57BDFA2}"/>
              </a:ext>
            </a:extLst>
          </p:cNvPr>
          <p:cNvSpPr txBox="1">
            <a:spLocks/>
          </p:cNvSpPr>
          <p:nvPr/>
        </p:nvSpPr>
        <p:spPr>
          <a:xfrm>
            <a:off x="1639614" y="5762942"/>
            <a:ext cx="2506687" cy="539609"/>
          </a:xfrm>
          <a:prstGeom prst="rect">
            <a:avLst/>
          </a:prstGeom>
        </p:spPr>
        <p:txBody>
          <a:bodyPr vert="horz" lIns="91440" tIns="0" rIns="91440" bIns="45720" rtlCol="0">
            <a:noAutofit/>
          </a:bodyPr>
          <a:lstStyle>
            <a:lvl1pPr marL="0" indent="0" algn="ctr" defTabSz="685800" rtl="0" eaLnBrk="1" latinLnBrk="0" hangingPunct="1">
              <a:lnSpc>
                <a:spcPct val="100000"/>
              </a:lnSpc>
              <a:spcBef>
                <a:spcPts val="750"/>
              </a:spcBef>
              <a:buClr>
                <a:schemeClr val="accent1"/>
              </a:buClr>
              <a:buSzPct val="110000"/>
              <a:buFont typeface="Wingdings" panose="05000000000000000000" pitchFamily="2" charset="2"/>
              <a:buNone/>
              <a:defRPr sz="1350" b="0" i="0" kern="1200">
                <a:solidFill>
                  <a:srgbClr val="FFFEFF"/>
                </a:solidFill>
                <a:effectLst/>
                <a:latin typeface="Calibri" panose="020F0502020204030204" pitchFamily="34" charset="0"/>
                <a:ea typeface="+mn-ea"/>
                <a:cs typeface="+mn-cs"/>
              </a:defRPr>
            </a:lvl1pPr>
            <a:lvl2pPr marL="342900" indent="0" algn="ctr" defTabSz="685800" rtl="0" eaLnBrk="1" latinLnBrk="0" hangingPunct="1">
              <a:lnSpc>
                <a:spcPct val="120000"/>
              </a:lnSpc>
              <a:spcBef>
                <a:spcPts val="375"/>
              </a:spcBef>
              <a:buClr>
                <a:schemeClr val="accent1"/>
              </a:buClr>
              <a:buSzPct val="110000"/>
              <a:buFont typeface="Wingdings" panose="05000000000000000000" pitchFamily="2" charset="2"/>
              <a:buNone/>
              <a:defRPr sz="1350" b="0" i="0" kern="1200">
                <a:solidFill>
                  <a:schemeClr val="tx1"/>
                </a:solidFill>
                <a:effectLst/>
                <a:latin typeface="Calibri" panose="020F0502020204030204" pitchFamily="34" charset="0"/>
                <a:ea typeface="+mn-ea"/>
                <a:cs typeface="+mn-cs"/>
              </a:defRPr>
            </a:lvl2pPr>
            <a:lvl3pPr marL="685800" indent="0" algn="ctr" defTabSz="685800" rtl="0" eaLnBrk="1" latinLnBrk="0" hangingPunct="1">
              <a:lnSpc>
                <a:spcPct val="120000"/>
              </a:lnSpc>
              <a:spcBef>
                <a:spcPts val="375"/>
              </a:spcBef>
              <a:buClr>
                <a:schemeClr val="accent1"/>
              </a:buClr>
              <a:buSzPct val="110000"/>
              <a:buFont typeface="Wingdings" panose="05000000000000000000" pitchFamily="2" charset="2"/>
              <a:buNone/>
              <a:defRPr sz="1350" b="0" i="0" kern="1200">
                <a:solidFill>
                  <a:schemeClr val="tx1"/>
                </a:solidFill>
                <a:effectLst/>
                <a:latin typeface="Calibri" panose="020F0502020204030204" pitchFamily="34" charset="0"/>
                <a:ea typeface="+mn-ea"/>
                <a:cs typeface="+mn-cs"/>
              </a:defRPr>
            </a:lvl3pPr>
            <a:lvl4pPr marL="1028700" indent="0" algn="ctr" defTabSz="685800" rtl="0" eaLnBrk="1" latinLnBrk="0" hangingPunct="1">
              <a:lnSpc>
                <a:spcPct val="120000"/>
              </a:lnSpc>
              <a:spcBef>
                <a:spcPts val="375"/>
              </a:spcBef>
              <a:buClr>
                <a:schemeClr val="accent1"/>
              </a:buClr>
              <a:buSzPct val="110000"/>
              <a:buFont typeface="Wingdings" panose="05000000000000000000" pitchFamily="2" charset="2"/>
              <a:buNone/>
              <a:defRPr sz="1200" b="0" i="0" kern="1200">
                <a:solidFill>
                  <a:schemeClr val="tx1"/>
                </a:solidFill>
                <a:effectLst/>
                <a:latin typeface="Calibri" panose="020F0502020204030204" pitchFamily="34" charset="0"/>
                <a:ea typeface="+mn-ea"/>
                <a:cs typeface="+mn-cs"/>
              </a:defRPr>
            </a:lvl4pPr>
            <a:lvl5pPr marL="1371600" indent="0" algn="ctr" defTabSz="685800" rtl="0" eaLnBrk="1" latinLnBrk="0" hangingPunct="1">
              <a:lnSpc>
                <a:spcPct val="120000"/>
              </a:lnSpc>
              <a:spcBef>
                <a:spcPts val="375"/>
              </a:spcBef>
              <a:buClr>
                <a:schemeClr val="accent1"/>
              </a:buClr>
              <a:buSzPct val="110000"/>
              <a:buFont typeface="Wingdings" panose="05000000000000000000" pitchFamily="2" charset="2"/>
              <a:buNone/>
              <a:defRPr sz="1200" b="0" i="0" kern="1200">
                <a:solidFill>
                  <a:schemeClr val="tx1"/>
                </a:solidFill>
                <a:effectLst/>
                <a:latin typeface="Calibri" panose="020F0502020204030204" pitchFamily="34" charset="0"/>
                <a:ea typeface="+mn-ea"/>
                <a:cs typeface="+mn-cs"/>
              </a:defRPr>
            </a:lvl5pPr>
            <a:lvl6pPr marL="1714500" indent="0" algn="ctr" defTabSz="685800" rtl="0" eaLnBrk="1" latinLnBrk="0" hangingPunct="1">
              <a:lnSpc>
                <a:spcPct val="120000"/>
              </a:lnSpc>
              <a:spcBef>
                <a:spcPts val="375"/>
              </a:spcBef>
              <a:buClr>
                <a:schemeClr val="accent1"/>
              </a:buClr>
              <a:buSzPct val="110000"/>
              <a:buFont typeface="Wingdings" panose="05000000000000000000" pitchFamily="2" charset="2"/>
              <a:buNone/>
              <a:defRPr sz="1200" kern="1200">
                <a:solidFill>
                  <a:schemeClr val="tx1"/>
                </a:solidFill>
                <a:effectLst/>
                <a:latin typeface="+mn-lt"/>
                <a:ea typeface="+mn-ea"/>
                <a:cs typeface="+mn-cs"/>
              </a:defRPr>
            </a:lvl6pPr>
            <a:lvl7pPr marL="2057400" indent="0" algn="ctr" defTabSz="685800" rtl="0" eaLnBrk="1" latinLnBrk="0" hangingPunct="1">
              <a:lnSpc>
                <a:spcPct val="120000"/>
              </a:lnSpc>
              <a:spcBef>
                <a:spcPts val="375"/>
              </a:spcBef>
              <a:buClr>
                <a:schemeClr val="accent1"/>
              </a:buClr>
              <a:buSzPct val="110000"/>
              <a:buFont typeface="Wingdings" panose="05000000000000000000" pitchFamily="2" charset="2"/>
              <a:buNone/>
              <a:defRPr sz="1200" kern="1200">
                <a:solidFill>
                  <a:schemeClr val="tx1"/>
                </a:solidFill>
                <a:effectLst/>
                <a:latin typeface="+mn-lt"/>
                <a:ea typeface="+mn-ea"/>
                <a:cs typeface="+mn-cs"/>
              </a:defRPr>
            </a:lvl7pPr>
            <a:lvl8pPr marL="2400300" indent="0" algn="ctr" defTabSz="685800" rtl="0" eaLnBrk="1" latinLnBrk="0" hangingPunct="1">
              <a:lnSpc>
                <a:spcPct val="120000"/>
              </a:lnSpc>
              <a:spcBef>
                <a:spcPts val="375"/>
              </a:spcBef>
              <a:buClr>
                <a:schemeClr val="accent1"/>
              </a:buClr>
              <a:buSzPct val="110000"/>
              <a:buFont typeface="Wingdings" panose="05000000000000000000" pitchFamily="2" charset="2"/>
              <a:buNone/>
              <a:defRPr sz="1200" kern="1200">
                <a:solidFill>
                  <a:schemeClr val="tx1"/>
                </a:solidFill>
                <a:effectLst/>
                <a:latin typeface="+mn-lt"/>
                <a:ea typeface="+mn-ea"/>
                <a:cs typeface="+mn-cs"/>
              </a:defRPr>
            </a:lvl8pPr>
            <a:lvl9pPr marL="2743200" indent="0" algn="ctr" defTabSz="685800" rtl="0" eaLnBrk="1" latinLnBrk="0" hangingPunct="1">
              <a:lnSpc>
                <a:spcPct val="120000"/>
              </a:lnSpc>
              <a:spcBef>
                <a:spcPts val="375"/>
              </a:spcBef>
              <a:buClr>
                <a:schemeClr val="accent1"/>
              </a:buClr>
              <a:buSzPct val="110000"/>
              <a:buFont typeface="Wingdings" panose="05000000000000000000" pitchFamily="2" charset="2"/>
              <a:buNone/>
              <a:defRPr sz="1200" kern="1200">
                <a:solidFill>
                  <a:schemeClr val="tx1"/>
                </a:solidFill>
                <a:effectLst/>
                <a:latin typeface="+mn-lt"/>
                <a:ea typeface="+mn-ea"/>
                <a:cs typeface="+mn-cs"/>
              </a:defRPr>
            </a:lvl9pPr>
          </a:lstStyle>
          <a:p>
            <a:pPr>
              <a:spcBef>
                <a:spcPts val="0"/>
              </a:spcBef>
            </a:pPr>
            <a:r>
              <a:rPr lang="en-US" sz="1400" dirty="0">
                <a:solidFill>
                  <a:schemeClr val="dk2"/>
                </a:solidFill>
                <a:ea typeface="Cambria"/>
                <a:cs typeface="Cambria"/>
                <a:sym typeface="Cambria"/>
              </a:rPr>
              <a:t>Dr. Georgios Gaidajis</a:t>
            </a:r>
          </a:p>
          <a:p>
            <a:pPr>
              <a:spcBef>
                <a:spcPts val="0"/>
              </a:spcBef>
            </a:pPr>
            <a:r>
              <a:rPr lang="en-US" sz="1400" dirty="0">
                <a:solidFill>
                  <a:schemeClr val="dk2"/>
                </a:solidFill>
                <a:ea typeface="Cambria"/>
                <a:cs typeface="Cambria"/>
                <a:sym typeface="Cambria"/>
                <a:hlinkClick r:id="rId4"/>
              </a:rPr>
              <a:t>geogai@pme.duth.gr</a:t>
            </a:r>
            <a:endParaRPr lang="en-US" sz="1400" dirty="0">
              <a:solidFill>
                <a:schemeClr val="dk2"/>
              </a:solidFill>
              <a:ea typeface="Cambria"/>
              <a:cs typeface="Cambria"/>
              <a:sym typeface="Cambria"/>
            </a:endParaRPr>
          </a:p>
          <a:p>
            <a:pPr>
              <a:spcBef>
                <a:spcPts val="0"/>
              </a:spcBef>
            </a:pPr>
            <a:endParaRPr lang="en-GR" sz="1400" dirty="0"/>
          </a:p>
        </p:txBody>
      </p:sp>
      <p:sp>
        <p:nvSpPr>
          <p:cNvPr id="4" name="Subtitle 6">
            <a:extLst>
              <a:ext uri="{FF2B5EF4-FFF2-40B4-BE49-F238E27FC236}">
                <a16:creationId xmlns:a16="http://schemas.microsoft.com/office/drawing/2014/main" id="{97B8D0EA-21D0-BED6-1D4D-94ADB1F672CF}"/>
              </a:ext>
            </a:extLst>
          </p:cNvPr>
          <p:cNvSpPr>
            <a:spLocks noGrp="1"/>
          </p:cNvSpPr>
          <p:nvPr>
            <p:ph type="subTitle" idx="1"/>
          </p:nvPr>
        </p:nvSpPr>
        <p:spPr>
          <a:xfrm>
            <a:off x="5122452" y="5762942"/>
            <a:ext cx="2506687" cy="539609"/>
          </a:xfrm>
        </p:spPr>
        <p:txBody>
          <a:bodyPr>
            <a:normAutofit/>
          </a:bodyPr>
          <a:lstStyle/>
          <a:p>
            <a:r>
              <a:rPr lang="en-US" sz="1400" dirty="0">
                <a:solidFill>
                  <a:schemeClr val="dk2"/>
                </a:solidFill>
                <a:ea typeface="Cambria"/>
                <a:cs typeface="Cambria"/>
                <a:sym typeface="Cambria"/>
              </a:rPr>
              <a:t>Dr. </a:t>
            </a:r>
            <a:r>
              <a:rPr lang="en-US" sz="1400" dirty="0" err="1">
                <a:solidFill>
                  <a:schemeClr val="dk2"/>
                </a:solidFill>
                <a:ea typeface="Cambria"/>
                <a:cs typeface="Cambria"/>
                <a:sym typeface="Cambria"/>
              </a:rPr>
              <a:t>Paraskeyi</a:t>
            </a:r>
            <a:r>
              <a:rPr lang="en-US" sz="1400" dirty="0">
                <a:solidFill>
                  <a:schemeClr val="dk2"/>
                </a:solidFill>
                <a:ea typeface="Cambria"/>
                <a:cs typeface="Cambria"/>
                <a:sym typeface="Cambria"/>
              </a:rPr>
              <a:t> </a:t>
            </a:r>
            <a:r>
              <a:rPr lang="en-US" sz="1400" dirty="0" err="1">
                <a:solidFill>
                  <a:schemeClr val="dk2"/>
                </a:solidFill>
                <a:ea typeface="Cambria"/>
                <a:cs typeface="Cambria"/>
                <a:sym typeface="Cambria"/>
              </a:rPr>
              <a:t>Gkiourka</a:t>
            </a:r>
            <a:br>
              <a:rPr lang="el-GR" sz="1400" dirty="0">
                <a:solidFill>
                  <a:schemeClr val="dk2"/>
                </a:solidFill>
                <a:ea typeface="Cambria"/>
                <a:cs typeface="Cambria"/>
                <a:sym typeface="Cambria"/>
              </a:rPr>
            </a:br>
            <a:r>
              <a:rPr lang="en-GB" sz="1400" u="sng" dirty="0">
                <a:solidFill>
                  <a:schemeClr val="hlink"/>
                </a:solidFill>
                <a:ea typeface="Cambria"/>
                <a:cs typeface="Cambria"/>
                <a:sym typeface="Cambria"/>
                <a:hlinkClick r:id="rId5"/>
              </a:rPr>
              <a:t>pgiourka@gmail.com</a:t>
            </a:r>
            <a:endParaRPr lang="en-GB" sz="1400" dirty="0">
              <a:solidFill>
                <a:srgbClr val="8C8B8A"/>
              </a:solidFill>
            </a:endParaRPr>
          </a:p>
          <a:p>
            <a:endParaRPr lang="en-GR" dirty="0"/>
          </a:p>
        </p:txBody>
      </p:sp>
    </p:spTree>
    <p:extLst>
      <p:ext uri="{BB962C8B-B14F-4D97-AF65-F5344CB8AC3E}">
        <p14:creationId xmlns:p14="http://schemas.microsoft.com/office/powerpoint/2010/main" val="411654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0495" y="3139176"/>
            <a:ext cx="2785363" cy="579646"/>
          </a:xfrm>
          <a:prstGeom prst="rect">
            <a:avLst/>
          </a:prstGeom>
        </p:spPr>
        <p:txBody>
          <a:bodyPr vert="horz" wrap="square" lIns="0" tIns="12700" rIns="0" bIns="0" rtlCol="0">
            <a:spAutoFit/>
          </a:bodyPr>
          <a:lstStyle/>
          <a:p>
            <a:pPr marL="220979" marR="5080" indent="-208915">
              <a:lnSpc>
                <a:spcPct val="100000"/>
              </a:lnSpc>
              <a:spcBef>
                <a:spcPts val="100"/>
              </a:spcBef>
            </a:pPr>
            <a:r>
              <a:rPr lang="en-GB" sz="2400" dirty="0">
                <a:solidFill>
                  <a:srgbClr val="002060"/>
                </a:solidFill>
                <a:latin typeface="Calibri" panose="020F0502020204030204" pitchFamily="34" charset="0"/>
                <a:cs typeface="Calibri" panose="020F0502020204030204" pitchFamily="34" charset="0"/>
              </a:rPr>
              <a:t>Phase</a:t>
            </a:r>
            <a:r>
              <a:rPr lang="en-GB" sz="2400" spc="-50" dirty="0">
                <a:solidFill>
                  <a:srgbClr val="002060"/>
                </a:solidFill>
                <a:latin typeface="Calibri" panose="020F0502020204030204" pitchFamily="34" charset="0"/>
                <a:cs typeface="Calibri" panose="020F0502020204030204" pitchFamily="34" charset="0"/>
              </a:rPr>
              <a:t> 5</a:t>
            </a:r>
            <a:r>
              <a:rPr lang="en-GB" sz="2400" spc="-60" dirty="0">
                <a:solidFill>
                  <a:srgbClr val="002060"/>
                </a:solidFill>
                <a:latin typeface="Calibri" panose="020F0502020204030204" pitchFamily="34" charset="0"/>
                <a:cs typeface="Calibri" panose="020F0502020204030204" pitchFamily="34" charset="0"/>
              </a:rPr>
              <a:t> </a:t>
            </a:r>
            <a:r>
              <a:rPr lang="en-GB" sz="2400" dirty="0">
                <a:solidFill>
                  <a:srgbClr val="002060"/>
                </a:solidFill>
                <a:latin typeface="Calibri" panose="020F0502020204030204" pitchFamily="34" charset="0"/>
                <a:cs typeface="Calibri" panose="020F0502020204030204" pitchFamily="34" charset="0"/>
              </a:rPr>
              <a:t>of </a:t>
            </a:r>
            <a:r>
              <a:rPr lang="en-GB" sz="2400" spc="-900" dirty="0">
                <a:solidFill>
                  <a:srgbClr val="002060"/>
                </a:solidFill>
                <a:latin typeface="Calibri" panose="020F0502020204030204" pitchFamily="34" charset="0"/>
                <a:cs typeface="Calibri" panose="020F0502020204030204" pitchFamily="34" charset="0"/>
              </a:rPr>
              <a:t> </a:t>
            </a:r>
            <a:r>
              <a:rPr lang="en-GB" sz="2400" spc="-5" dirty="0">
                <a:solidFill>
                  <a:srgbClr val="002060"/>
                </a:solidFill>
                <a:latin typeface="Calibri" panose="020F0502020204030204" pitchFamily="34" charset="0"/>
                <a:cs typeface="Calibri" panose="020F0502020204030204" pitchFamily="34" charset="0"/>
              </a:rPr>
              <a:t>planning</a:t>
            </a:r>
          </a:p>
          <a:p>
            <a:pPr marL="220979" marR="5080" indent="-208915" algn="ctr">
              <a:lnSpc>
                <a:spcPct val="100000"/>
              </a:lnSpc>
              <a:spcBef>
                <a:spcPts val="100"/>
              </a:spcBef>
            </a:pPr>
            <a:r>
              <a:rPr lang="en-GB" sz="1200" spc="-5" dirty="0">
                <a:solidFill>
                  <a:srgbClr val="002060"/>
                </a:solidFill>
                <a:latin typeface="Calibri" panose="020F0502020204030204" pitchFamily="34" charset="0"/>
                <a:cs typeface="Calibri" panose="020F0502020204030204" pitchFamily="34" charset="0"/>
              </a:rPr>
              <a:t>Cash Flow</a:t>
            </a:r>
            <a:endParaRPr lang="en-GB" sz="2400" dirty="0">
              <a:solidFill>
                <a:srgbClr val="002060"/>
              </a:solidFill>
              <a:latin typeface="Calibri" panose="020F0502020204030204" pitchFamily="34" charset="0"/>
              <a:cs typeface="Calibri" panose="020F0502020204030204" pitchFamily="34" charset="0"/>
            </a:endParaRPr>
          </a:p>
        </p:txBody>
      </p:sp>
      <p:sp>
        <p:nvSpPr>
          <p:cNvPr id="3" name="object 3"/>
          <p:cNvSpPr/>
          <p:nvPr/>
        </p:nvSpPr>
        <p:spPr>
          <a:xfrm>
            <a:off x="4553711" y="1580388"/>
            <a:ext cx="0" cy="4223385"/>
          </a:xfrm>
          <a:custGeom>
            <a:avLst/>
            <a:gdLst/>
            <a:ahLst/>
            <a:cxnLst/>
            <a:rect l="l" t="t" r="r" b="b"/>
            <a:pathLst>
              <a:path h="4223385">
                <a:moveTo>
                  <a:pt x="0" y="4223283"/>
                </a:moveTo>
                <a:lnTo>
                  <a:pt x="0" y="0"/>
                </a:lnTo>
              </a:path>
            </a:pathLst>
          </a:custGeom>
          <a:ln w="12700">
            <a:solidFill>
              <a:srgbClr val="08121F"/>
            </a:solidFill>
          </a:ln>
        </p:spPr>
        <p:txBody>
          <a:bodyPr wrap="square" lIns="0" tIns="0" rIns="0" bIns="0" rtlCol="0"/>
          <a:lstStyle/>
          <a:p>
            <a:endParaRPr dirty="0">
              <a:latin typeface="Calibri" panose="020F0502020204030204" pitchFamily="34" charset="0"/>
            </a:endParaRPr>
          </a:p>
        </p:txBody>
      </p:sp>
      <p:sp>
        <p:nvSpPr>
          <p:cNvPr id="4" name="object 4">
            <a:extLst>
              <a:ext uri="{FF2B5EF4-FFF2-40B4-BE49-F238E27FC236}">
                <a16:creationId xmlns:a16="http://schemas.microsoft.com/office/drawing/2014/main" id="{46439B7A-C160-1CF3-36CE-467BB088B29B}"/>
              </a:ext>
            </a:extLst>
          </p:cNvPr>
          <p:cNvSpPr txBox="1"/>
          <p:nvPr/>
        </p:nvSpPr>
        <p:spPr>
          <a:xfrm>
            <a:off x="4688840" y="2608326"/>
            <a:ext cx="4142740" cy="636270"/>
          </a:xfrm>
          <a:prstGeom prst="rect">
            <a:avLst/>
          </a:prstGeom>
        </p:spPr>
        <p:txBody>
          <a:bodyPr vert="horz" wrap="square" lIns="0" tIns="13335" rIns="0" bIns="0" rtlCol="0">
            <a:spAutoFit/>
          </a:bodyPr>
          <a:lstStyle/>
          <a:p>
            <a:pPr algn="ctr">
              <a:lnSpc>
                <a:spcPct val="100000"/>
              </a:lnSpc>
              <a:spcBef>
                <a:spcPts val="105"/>
              </a:spcBef>
            </a:pPr>
            <a:r>
              <a:rPr sz="2000" dirty="0">
                <a:latin typeface="Calibri" panose="020F0502020204030204" pitchFamily="34" charset="0"/>
                <a:cs typeface="Calibri" panose="020F0502020204030204" pitchFamily="34" charset="0"/>
              </a:rPr>
              <a:t>Generate</a:t>
            </a:r>
            <a:r>
              <a:rPr sz="2000" spc="-5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a</a:t>
            </a:r>
            <a:r>
              <a:rPr sz="2000" spc="-2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cash-flow</a:t>
            </a:r>
            <a:r>
              <a:rPr sz="2000" spc="-4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per</a:t>
            </a:r>
            <a:r>
              <a:rPr sz="2000" spc="-2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month</a:t>
            </a:r>
            <a:r>
              <a:rPr sz="2000" spc="-3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and</a:t>
            </a:r>
          </a:p>
          <a:p>
            <a:pPr marL="635" algn="ctr">
              <a:lnSpc>
                <a:spcPct val="100000"/>
              </a:lnSpc>
            </a:pPr>
            <a:r>
              <a:rPr sz="2000" dirty="0">
                <a:latin typeface="Calibri" panose="020F0502020204030204" pitchFamily="34" charset="0"/>
                <a:cs typeface="Calibri" panose="020F0502020204030204" pitchFamily="34" charset="0"/>
              </a:rPr>
              <a:t>for</a:t>
            </a:r>
            <a:r>
              <a:rPr sz="2000" spc="-3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each</a:t>
            </a:r>
            <a:r>
              <a:rPr sz="2000" spc="-3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year</a:t>
            </a:r>
            <a:r>
              <a:rPr sz="2000" spc="-2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of</a:t>
            </a:r>
            <a:r>
              <a:rPr sz="2000" spc="-3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your</a:t>
            </a:r>
            <a:r>
              <a:rPr sz="2000" spc="-1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forecast</a:t>
            </a:r>
          </a:p>
        </p:txBody>
      </p:sp>
      <p:sp>
        <p:nvSpPr>
          <p:cNvPr id="5" name="object 5">
            <a:extLst>
              <a:ext uri="{FF2B5EF4-FFF2-40B4-BE49-F238E27FC236}">
                <a16:creationId xmlns:a16="http://schemas.microsoft.com/office/drawing/2014/main" id="{33ADAA07-757A-B1F2-F47B-D16D29B3C248}"/>
              </a:ext>
            </a:extLst>
          </p:cNvPr>
          <p:cNvSpPr txBox="1"/>
          <p:nvPr/>
        </p:nvSpPr>
        <p:spPr>
          <a:xfrm>
            <a:off x="4950967" y="3522979"/>
            <a:ext cx="3618865" cy="635635"/>
          </a:xfrm>
          <a:prstGeom prst="rect">
            <a:avLst/>
          </a:prstGeom>
        </p:spPr>
        <p:txBody>
          <a:bodyPr vert="horz" wrap="square" lIns="0" tIns="13335" rIns="0" bIns="0" rtlCol="0">
            <a:spAutoFit/>
          </a:bodyPr>
          <a:lstStyle/>
          <a:p>
            <a:pPr marL="544195" marR="5080" indent="-532130">
              <a:lnSpc>
                <a:spcPct val="100000"/>
              </a:lnSpc>
              <a:spcBef>
                <a:spcPts val="105"/>
              </a:spcBef>
            </a:pPr>
            <a:r>
              <a:rPr sz="2000" dirty="0">
                <a:latin typeface="Calibri" panose="020F0502020204030204" pitchFamily="34" charset="0"/>
                <a:cs typeface="Calibri" panose="020F0502020204030204" pitchFamily="34" charset="0"/>
              </a:rPr>
              <a:t>Identify</a:t>
            </a:r>
            <a:r>
              <a:rPr sz="2000" spc="-4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your</a:t>
            </a:r>
            <a:r>
              <a:rPr sz="2000" spc="-3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break-even</a:t>
            </a:r>
            <a:r>
              <a:rPr sz="2000" spc="-6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from</a:t>
            </a:r>
            <a:r>
              <a:rPr sz="2000" spc="-4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a) </a:t>
            </a:r>
            <a:r>
              <a:rPr sz="2000" spc="-54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sales</a:t>
            </a:r>
            <a:r>
              <a:rPr sz="2000" spc="-3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and</a:t>
            </a:r>
            <a:r>
              <a:rPr sz="2000" spc="-2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b)</a:t>
            </a:r>
            <a:r>
              <a:rPr sz="2000" spc="-2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cash-flow</a:t>
            </a:r>
          </a:p>
        </p:txBody>
      </p:sp>
    </p:spTree>
    <p:extLst>
      <p:ext uri="{BB962C8B-B14F-4D97-AF65-F5344CB8AC3E}">
        <p14:creationId xmlns:p14="http://schemas.microsoft.com/office/powerpoint/2010/main" val="1366593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8661" y="3273026"/>
            <a:ext cx="2785363" cy="579646"/>
          </a:xfrm>
          <a:prstGeom prst="rect">
            <a:avLst/>
          </a:prstGeom>
        </p:spPr>
        <p:txBody>
          <a:bodyPr vert="horz" wrap="square" lIns="0" tIns="12700" rIns="0" bIns="0" rtlCol="0">
            <a:spAutoFit/>
          </a:bodyPr>
          <a:lstStyle/>
          <a:p>
            <a:pPr marL="220979" marR="5080" indent="-208915">
              <a:lnSpc>
                <a:spcPct val="100000"/>
              </a:lnSpc>
              <a:spcBef>
                <a:spcPts val="100"/>
              </a:spcBef>
            </a:pPr>
            <a:r>
              <a:rPr lang="en-GB" sz="2400" dirty="0">
                <a:solidFill>
                  <a:srgbClr val="002060"/>
                </a:solidFill>
                <a:latin typeface="Calibri" panose="020F0502020204030204" pitchFamily="34" charset="0"/>
                <a:cs typeface="Calibri" panose="020F0502020204030204" pitchFamily="34" charset="0"/>
              </a:rPr>
              <a:t>Phase</a:t>
            </a:r>
            <a:r>
              <a:rPr lang="en-GB" sz="2400" spc="-50" dirty="0">
                <a:solidFill>
                  <a:srgbClr val="002060"/>
                </a:solidFill>
                <a:latin typeface="Calibri" panose="020F0502020204030204" pitchFamily="34" charset="0"/>
                <a:cs typeface="Calibri" panose="020F0502020204030204" pitchFamily="34" charset="0"/>
              </a:rPr>
              <a:t> 6</a:t>
            </a:r>
            <a:r>
              <a:rPr lang="en-GB" sz="2400" spc="-60" dirty="0">
                <a:solidFill>
                  <a:srgbClr val="002060"/>
                </a:solidFill>
                <a:latin typeface="Calibri" panose="020F0502020204030204" pitchFamily="34" charset="0"/>
                <a:cs typeface="Calibri" panose="020F0502020204030204" pitchFamily="34" charset="0"/>
              </a:rPr>
              <a:t> </a:t>
            </a:r>
            <a:r>
              <a:rPr lang="en-GB" sz="2400" dirty="0">
                <a:solidFill>
                  <a:srgbClr val="002060"/>
                </a:solidFill>
                <a:latin typeface="Calibri" panose="020F0502020204030204" pitchFamily="34" charset="0"/>
                <a:cs typeface="Calibri" panose="020F0502020204030204" pitchFamily="34" charset="0"/>
              </a:rPr>
              <a:t>of </a:t>
            </a:r>
            <a:r>
              <a:rPr lang="en-GB" sz="2400" spc="-900" dirty="0">
                <a:solidFill>
                  <a:srgbClr val="002060"/>
                </a:solidFill>
                <a:latin typeface="Calibri" panose="020F0502020204030204" pitchFamily="34" charset="0"/>
                <a:cs typeface="Calibri" panose="020F0502020204030204" pitchFamily="34" charset="0"/>
              </a:rPr>
              <a:t> </a:t>
            </a:r>
            <a:r>
              <a:rPr lang="en-GB" sz="2400" spc="-5" dirty="0">
                <a:solidFill>
                  <a:srgbClr val="002060"/>
                </a:solidFill>
                <a:latin typeface="Calibri" panose="020F0502020204030204" pitchFamily="34" charset="0"/>
                <a:cs typeface="Calibri" panose="020F0502020204030204" pitchFamily="34" charset="0"/>
              </a:rPr>
              <a:t>planning</a:t>
            </a:r>
          </a:p>
          <a:p>
            <a:pPr marL="220979" marR="5080" indent="-208915" algn="ctr">
              <a:lnSpc>
                <a:spcPct val="100000"/>
              </a:lnSpc>
              <a:spcBef>
                <a:spcPts val="100"/>
              </a:spcBef>
            </a:pPr>
            <a:r>
              <a:rPr lang="en-GB" sz="1200" spc="-5" dirty="0">
                <a:solidFill>
                  <a:srgbClr val="002060"/>
                </a:solidFill>
                <a:latin typeface="Calibri" panose="020F0502020204030204" pitchFamily="34" charset="0"/>
                <a:cs typeface="Calibri" panose="020F0502020204030204" pitchFamily="34" charset="0"/>
              </a:rPr>
              <a:t>Capital Needs</a:t>
            </a:r>
            <a:endParaRPr lang="en-GB" sz="2400" dirty="0">
              <a:solidFill>
                <a:srgbClr val="002060"/>
              </a:solidFill>
              <a:latin typeface="Calibri" panose="020F0502020204030204" pitchFamily="34" charset="0"/>
              <a:cs typeface="Calibri" panose="020F0502020204030204" pitchFamily="34" charset="0"/>
            </a:endParaRPr>
          </a:p>
        </p:txBody>
      </p:sp>
      <p:sp>
        <p:nvSpPr>
          <p:cNvPr id="3" name="object 3"/>
          <p:cNvSpPr/>
          <p:nvPr/>
        </p:nvSpPr>
        <p:spPr>
          <a:xfrm>
            <a:off x="4553711" y="1580388"/>
            <a:ext cx="0" cy="4223385"/>
          </a:xfrm>
          <a:custGeom>
            <a:avLst/>
            <a:gdLst/>
            <a:ahLst/>
            <a:cxnLst/>
            <a:rect l="l" t="t" r="r" b="b"/>
            <a:pathLst>
              <a:path h="4223385">
                <a:moveTo>
                  <a:pt x="0" y="4223283"/>
                </a:moveTo>
                <a:lnTo>
                  <a:pt x="0" y="0"/>
                </a:lnTo>
              </a:path>
            </a:pathLst>
          </a:custGeom>
          <a:ln w="12700">
            <a:solidFill>
              <a:srgbClr val="08121F"/>
            </a:solidFill>
          </a:ln>
        </p:spPr>
        <p:txBody>
          <a:bodyPr wrap="square" lIns="0" tIns="0" rIns="0" bIns="0" rtlCol="0"/>
          <a:lstStyle/>
          <a:p>
            <a:endParaRPr dirty="0">
              <a:latin typeface="Calibri" panose="020F0502020204030204" pitchFamily="34" charset="0"/>
            </a:endParaRPr>
          </a:p>
        </p:txBody>
      </p:sp>
      <p:sp>
        <p:nvSpPr>
          <p:cNvPr id="6" name="object 4">
            <a:extLst>
              <a:ext uri="{FF2B5EF4-FFF2-40B4-BE49-F238E27FC236}">
                <a16:creationId xmlns:a16="http://schemas.microsoft.com/office/drawing/2014/main" id="{C9F137F9-F549-5DA8-840F-577C96873771}"/>
              </a:ext>
            </a:extLst>
          </p:cNvPr>
          <p:cNvSpPr txBox="1">
            <a:spLocks noGrp="1"/>
          </p:cNvSpPr>
          <p:nvPr>
            <p:ph type="title"/>
          </p:nvPr>
        </p:nvSpPr>
        <p:spPr>
          <a:xfrm>
            <a:off x="4669916" y="1981523"/>
            <a:ext cx="4220210" cy="629018"/>
          </a:xfrm>
          <a:prstGeom prst="rect">
            <a:avLst/>
          </a:prstGeom>
        </p:spPr>
        <p:txBody>
          <a:bodyPr vert="horz" wrap="square" lIns="0" tIns="13335" rIns="0" bIns="0" rtlCol="0">
            <a:spAutoFit/>
          </a:bodyPr>
          <a:lstStyle/>
          <a:p>
            <a:pPr marL="12700" marR="5080" algn="just">
              <a:lnSpc>
                <a:spcPct val="100000"/>
              </a:lnSpc>
              <a:spcBef>
                <a:spcPts val="105"/>
              </a:spcBef>
            </a:pPr>
            <a:r>
              <a:rPr sz="2000" dirty="0">
                <a:solidFill>
                  <a:srgbClr val="000000"/>
                </a:solidFill>
                <a:latin typeface="Calibri" panose="020F0502020204030204" pitchFamily="34" charset="0"/>
                <a:cs typeface="Calibri" panose="020F0502020204030204" pitchFamily="34" charset="0"/>
              </a:rPr>
              <a:t>Having</a:t>
            </a:r>
            <a:r>
              <a:rPr sz="2000" spc="5" dirty="0">
                <a:solidFill>
                  <a:srgbClr val="000000"/>
                </a:solidFill>
                <a:latin typeface="Calibri" panose="020F0502020204030204" pitchFamily="34" charset="0"/>
                <a:cs typeface="Calibri" panose="020F0502020204030204" pitchFamily="34" charset="0"/>
              </a:rPr>
              <a:t> </a:t>
            </a:r>
            <a:r>
              <a:rPr sz="2000" dirty="0">
                <a:solidFill>
                  <a:srgbClr val="000000"/>
                </a:solidFill>
                <a:latin typeface="Calibri" panose="020F0502020204030204" pitchFamily="34" charset="0"/>
                <a:cs typeface="Calibri" panose="020F0502020204030204" pitchFamily="34" charset="0"/>
              </a:rPr>
              <a:t>all</a:t>
            </a:r>
            <a:r>
              <a:rPr sz="2000" spc="5" dirty="0">
                <a:solidFill>
                  <a:srgbClr val="000000"/>
                </a:solidFill>
                <a:latin typeface="Calibri" panose="020F0502020204030204" pitchFamily="34" charset="0"/>
                <a:cs typeface="Calibri" panose="020F0502020204030204" pitchFamily="34" charset="0"/>
              </a:rPr>
              <a:t> </a:t>
            </a:r>
            <a:r>
              <a:rPr sz="2000" dirty="0">
                <a:solidFill>
                  <a:srgbClr val="000000"/>
                </a:solidFill>
                <a:latin typeface="Calibri" panose="020F0502020204030204" pitchFamily="34" charset="0"/>
                <a:cs typeface="Calibri" panose="020F0502020204030204" pitchFamily="34" charset="0"/>
              </a:rPr>
              <a:t>the</a:t>
            </a:r>
            <a:r>
              <a:rPr sz="2000" spc="5" dirty="0">
                <a:solidFill>
                  <a:srgbClr val="000000"/>
                </a:solidFill>
                <a:latin typeface="Calibri" panose="020F0502020204030204" pitchFamily="34" charset="0"/>
                <a:cs typeface="Calibri" panose="020F0502020204030204" pitchFamily="34" charset="0"/>
              </a:rPr>
              <a:t> </a:t>
            </a:r>
            <a:r>
              <a:rPr sz="2000" spc="-5" dirty="0">
                <a:solidFill>
                  <a:srgbClr val="000000"/>
                </a:solidFill>
                <a:latin typeface="Calibri" panose="020F0502020204030204" pitchFamily="34" charset="0"/>
                <a:cs typeface="Calibri" panose="020F0502020204030204" pitchFamily="34" charset="0"/>
              </a:rPr>
              <a:t>aspects</a:t>
            </a:r>
            <a:r>
              <a:rPr sz="2000" dirty="0">
                <a:solidFill>
                  <a:srgbClr val="000000"/>
                </a:solidFill>
                <a:latin typeface="Calibri" panose="020F0502020204030204" pitchFamily="34" charset="0"/>
                <a:cs typeface="Calibri" panose="020F0502020204030204" pitchFamily="34" charset="0"/>
              </a:rPr>
              <a:t> </a:t>
            </a:r>
            <a:r>
              <a:rPr sz="2000" spc="-5" dirty="0">
                <a:solidFill>
                  <a:srgbClr val="000000"/>
                </a:solidFill>
                <a:latin typeface="Calibri" panose="020F0502020204030204" pitchFamily="34" charset="0"/>
                <a:cs typeface="Calibri" panose="020F0502020204030204" pitchFamily="34" charset="0"/>
              </a:rPr>
              <a:t>together </a:t>
            </a:r>
            <a:r>
              <a:rPr sz="2000" dirty="0">
                <a:solidFill>
                  <a:srgbClr val="000000"/>
                </a:solidFill>
                <a:latin typeface="Calibri" panose="020F0502020204030204" pitchFamily="34" charset="0"/>
                <a:cs typeface="Calibri" panose="020F0502020204030204" pitchFamily="34" charset="0"/>
              </a:rPr>
              <a:t> identify</a:t>
            </a:r>
            <a:r>
              <a:rPr sz="2000" spc="535" dirty="0">
                <a:solidFill>
                  <a:srgbClr val="000000"/>
                </a:solidFill>
                <a:latin typeface="Calibri" panose="020F0502020204030204" pitchFamily="34" charset="0"/>
                <a:cs typeface="Calibri" panose="020F0502020204030204" pitchFamily="34" charset="0"/>
              </a:rPr>
              <a:t> </a:t>
            </a:r>
            <a:r>
              <a:rPr sz="2000" dirty="0">
                <a:solidFill>
                  <a:srgbClr val="000000"/>
                </a:solidFill>
                <a:latin typeface="Calibri" panose="020F0502020204030204" pitchFamily="34" charset="0"/>
                <a:cs typeface="Calibri" panose="020F0502020204030204" pitchFamily="34" charset="0"/>
              </a:rPr>
              <a:t>the</a:t>
            </a:r>
            <a:r>
              <a:rPr sz="2000" spc="535" dirty="0">
                <a:solidFill>
                  <a:srgbClr val="000000"/>
                </a:solidFill>
                <a:latin typeface="Calibri" panose="020F0502020204030204" pitchFamily="34" charset="0"/>
                <a:cs typeface="Calibri" panose="020F0502020204030204" pitchFamily="34" charset="0"/>
              </a:rPr>
              <a:t> </a:t>
            </a:r>
            <a:r>
              <a:rPr sz="2000" spc="-5" dirty="0">
                <a:solidFill>
                  <a:srgbClr val="000000"/>
                </a:solidFill>
                <a:latin typeface="Calibri" panose="020F0502020204030204" pitchFamily="34" charset="0"/>
                <a:cs typeface="Calibri" panose="020F0502020204030204" pitchFamily="34" charset="0"/>
              </a:rPr>
              <a:t>total</a:t>
            </a:r>
            <a:r>
              <a:rPr sz="2000" dirty="0">
                <a:solidFill>
                  <a:srgbClr val="000000"/>
                </a:solidFill>
                <a:latin typeface="Calibri" panose="020F0502020204030204" pitchFamily="34" charset="0"/>
                <a:cs typeface="Calibri" panose="020F0502020204030204" pitchFamily="34" charset="0"/>
              </a:rPr>
              <a:t> capital</a:t>
            </a:r>
            <a:r>
              <a:rPr sz="2000" spc="530" dirty="0">
                <a:solidFill>
                  <a:srgbClr val="000000"/>
                </a:solidFill>
                <a:latin typeface="Calibri" panose="020F0502020204030204" pitchFamily="34" charset="0"/>
                <a:cs typeface="Calibri" panose="020F0502020204030204" pitchFamily="34" charset="0"/>
              </a:rPr>
              <a:t> </a:t>
            </a:r>
            <a:r>
              <a:rPr sz="2000" dirty="0">
                <a:solidFill>
                  <a:srgbClr val="000000"/>
                </a:solidFill>
                <a:latin typeface="Calibri" panose="020F0502020204030204" pitchFamily="34" charset="0"/>
                <a:cs typeface="Calibri" panose="020F0502020204030204" pitchFamily="34" charset="0"/>
              </a:rPr>
              <a:t>needs</a:t>
            </a:r>
            <a:r>
              <a:rPr sz="2000" spc="540" dirty="0">
                <a:solidFill>
                  <a:srgbClr val="000000"/>
                </a:solidFill>
                <a:latin typeface="Calibri" panose="020F0502020204030204" pitchFamily="34" charset="0"/>
                <a:cs typeface="Calibri" panose="020F0502020204030204" pitchFamily="34" charset="0"/>
              </a:rPr>
              <a:t> </a:t>
            </a:r>
            <a:r>
              <a:rPr sz="2000" dirty="0">
                <a:solidFill>
                  <a:srgbClr val="000000"/>
                </a:solidFill>
                <a:latin typeface="Calibri" panose="020F0502020204030204" pitchFamily="34" charset="0"/>
                <a:cs typeface="Calibri" panose="020F0502020204030204" pitchFamily="34" charset="0"/>
              </a:rPr>
              <a:t>and </a:t>
            </a:r>
            <a:r>
              <a:rPr sz="2000" spc="-545" dirty="0">
                <a:solidFill>
                  <a:srgbClr val="000000"/>
                </a:solidFill>
                <a:latin typeface="Calibri" panose="020F0502020204030204" pitchFamily="34" charset="0"/>
                <a:cs typeface="Calibri" panose="020F0502020204030204" pitchFamily="34" charset="0"/>
              </a:rPr>
              <a:t> </a:t>
            </a:r>
            <a:r>
              <a:rPr sz="2000" dirty="0">
                <a:solidFill>
                  <a:srgbClr val="000000"/>
                </a:solidFill>
                <a:latin typeface="Calibri" panose="020F0502020204030204" pitchFamily="34" charset="0"/>
                <a:cs typeface="Calibri" panose="020F0502020204030204" pitchFamily="34" charset="0"/>
              </a:rPr>
              <a:t>breakdown</a:t>
            </a:r>
            <a:endParaRPr sz="2000" dirty="0">
              <a:latin typeface="Calibri" panose="020F0502020204030204" pitchFamily="34" charset="0"/>
              <a:cs typeface="Calibri" panose="020F0502020204030204" pitchFamily="34" charset="0"/>
            </a:endParaRPr>
          </a:p>
        </p:txBody>
      </p:sp>
      <p:sp>
        <p:nvSpPr>
          <p:cNvPr id="7" name="object 5">
            <a:extLst>
              <a:ext uri="{FF2B5EF4-FFF2-40B4-BE49-F238E27FC236}">
                <a16:creationId xmlns:a16="http://schemas.microsoft.com/office/drawing/2014/main" id="{9CEDEA3B-02BD-EFD4-3EE0-43719152D6AD}"/>
              </a:ext>
            </a:extLst>
          </p:cNvPr>
          <p:cNvSpPr txBox="1"/>
          <p:nvPr/>
        </p:nvSpPr>
        <p:spPr>
          <a:xfrm>
            <a:off x="4669916" y="3045079"/>
            <a:ext cx="3547110" cy="1855470"/>
          </a:xfrm>
          <a:prstGeom prst="rect">
            <a:avLst/>
          </a:prstGeom>
        </p:spPr>
        <p:txBody>
          <a:bodyPr vert="horz" wrap="square" lIns="0" tIns="13335" rIns="0" bIns="0" rtlCol="0">
            <a:spAutoFit/>
          </a:bodyPr>
          <a:lstStyle/>
          <a:p>
            <a:pPr marL="12700">
              <a:lnSpc>
                <a:spcPct val="100000"/>
              </a:lnSpc>
              <a:spcBef>
                <a:spcPts val="105"/>
              </a:spcBef>
            </a:pPr>
            <a:r>
              <a:rPr sz="2000" spc="-5" dirty="0">
                <a:latin typeface="Calibri" panose="020F0502020204030204" pitchFamily="34" charset="0"/>
                <a:cs typeface="Calibri" panose="020F0502020204030204" pitchFamily="34" charset="0"/>
              </a:rPr>
              <a:t>E.g.</a:t>
            </a:r>
            <a:r>
              <a:rPr sz="2000" spc="-2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200.000</a:t>
            </a:r>
            <a:r>
              <a:rPr sz="2000" spc="-3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euros</a:t>
            </a:r>
            <a:r>
              <a:rPr sz="2000" spc="-4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for</a:t>
            </a:r>
            <a:r>
              <a:rPr sz="2000" spc="-2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3</a:t>
            </a:r>
            <a:r>
              <a:rPr sz="2000" spc="-2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years</a:t>
            </a:r>
          </a:p>
          <a:p>
            <a:pPr>
              <a:lnSpc>
                <a:spcPct val="100000"/>
              </a:lnSpc>
              <a:spcBef>
                <a:spcPts val="40"/>
              </a:spcBef>
            </a:pPr>
            <a:endParaRPr sz="2050" dirty="0">
              <a:latin typeface="Calibri" panose="020F0502020204030204" pitchFamily="34" charset="0"/>
              <a:cs typeface="Calibri" panose="020F0502020204030204" pitchFamily="34" charset="0"/>
            </a:endParaRPr>
          </a:p>
          <a:p>
            <a:pPr marL="355600" indent="-342900">
              <a:lnSpc>
                <a:spcPct val="100000"/>
              </a:lnSpc>
              <a:buChar char="•"/>
              <a:tabLst>
                <a:tab pos="354965" algn="l"/>
                <a:tab pos="355600" algn="l"/>
              </a:tabLst>
            </a:pPr>
            <a:r>
              <a:rPr sz="2000" dirty="0">
                <a:latin typeface="Calibri" panose="020F0502020204030204" pitchFamily="34" charset="0"/>
                <a:cs typeface="Calibri" panose="020F0502020204030204" pitchFamily="34" charset="0"/>
              </a:rPr>
              <a:t>20%</a:t>
            </a:r>
            <a:r>
              <a:rPr sz="2000" spc="-4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Product</a:t>
            </a:r>
            <a:r>
              <a:rPr sz="2000" spc="-6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Development</a:t>
            </a:r>
          </a:p>
          <a:p>
            <a:pPr marL="355600" indent="-342900">
              <a:lnSpc>
                <a:spcPct val="100000"/>
              </a:lnSpc>
              <a:buChar char="•"/>
              <a:tabLst>
                <a:tab pos="354965" algn="l"/>
                <a:tab pos="355600" algn="l"/>
              </a:tabLst>
            </a:pPr>
            <a:r>
              <a:rPr sz="2000" dirty="0">
                <a:latin typeface="Calibri" panose="020F0502020204030204" pitchFamily="34" charset="0"/>
                <a:cs typeface="Calibri" panose="020F0502020204030204" pitchFamily="34" charset="0"/>
              </a:rPr>
              <a:t>30%</a:t>
            </a:r>
            <a:r>
              <a:rPr sz="2000" spc="-4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Business</a:t>
            </a:r>
            <a:r>
              <a:rPr sz="2000" spc="-5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Development</a:t>
            </a:r>
          </a:p>
          <a:p>
            <a:pPr marL="355600" indent="-342900">
              <a:lnSpc>
                <a:spcPct val="100000"/>
              </a:lnSpc>
              <a:buChar char="•"/>
              <a:tabLst>
                <a:tab pos="354965" algn="l"/>
                <a:tab pos="355600" algn="l"/>
              </a:tabLst>
            </a:pPr>
            <a:r>
              <a:rPr sz="2000" dirty="0">
                <a:latin typeface="Calibri" panose="020F0502020204030204" pitchFamily="34" charset="0"/>
                <a:cs typeface="Calibri" panose="020F0502020204030204" pitchFamily="34" charset="0"/>
              </a:rPr>
              <a:t>30%</a:t>
            </a:r>
            <a:r>
              <a:rPr sz="2000" spc="-5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Marketing</a:t>
            </a:r>
          </a:p>
          <a:p>
            <a:pPr marL="355600" indent="-342900">
              <a:lnSpc>
                <a:spcPct val="100000"/>
              </a:lnSpc>
              <a:buChar char="•"/>
              <a:tabLst>
                <a:tab pos="354965" algn="l"/>
                <a:tab pos="355600" algn="l"/>
              </a:tabLst>
            </a:pPr>
            <a:r>
              <a:rPr sz="2000" dirty="0">
                <a:latin typeface="Calibri" panose="020F0502020204030204" pitchFamily="34" charset="0"/>
                <a:cs typeface="Calibri" panose="020F0502020204030204" pitchFamily="34" charset="0"/>
              </a:rPr>
              <a:t>20%</a:t>
            </a:r>
            <a:r>
              <a:rPr sz="2000" spc="-3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Other</a:t>
            </a:r>
            <a:r>
              <a:rPr sz="2000" spc="-4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Operating</a:t>
            </a:r>
            <a:r>
              <a:rPr sz="2000" spc="-5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Costs</a:t>
            </a:r>
          </a:p>
        </p:txBody>
      </p:sp>
    </p:spTree>
    <p:extLst>
      <p:ext uri="{BB962C8B-B14F-4D97-AF65-F5344CB8AC3E}">
        <p14:creationId xmlns:p14="http://schemas.microsoft.com/office/powerpoint/2010/main" val="3602540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B2B878-5C37-C94F-94EE-97B382722E62}"/>
              </a:ext>
            </a:extLst>
          </p:cNvPr>
          <p:cNvSpPr>
            <a:spLocks noGrp="1"/>
          </p:cNvSpPr>
          <p:nvPr>
            <p:ph type="title"/>
          </p:nvPr>
        </p:nvSpPr>
        <p:spPr/>
        <p:txBody>
          <a:bodyPr/>
          <a:lstStyle/>
          <a:p>
            <a:r>
              <a:rPr lang="en-GR"/>
              <a:t>Cash Flow</a:t>
            </a:r>
          </a:p>
        </p:txBody>
      </p:sp>
      <p:pic>
        <p:nvPicPr>
          <p:cNvPr id="8" name="Εικόνα 9">
            <a:extLst>
              <a:ext uri="{FF2B5EF4-FFF2-40B4-BE49-F238E27FC236}">
                <a16:creationId xmlns:a16="http://schemas.microsoft.com/office/drawing/2014/main" id="{63E4D9E3-61BE-424B-AF8E-323333602C3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043" y="2122742"/>
            <a:ext cx="7794307" cy="3214495"/>
          </a:xfrm>
          <a:prstGeom prst="rect">
            <a:avLst/>
          </a:prstGeom>
          <a:noFill/>
        </p:spPr>
      </p:pic>
      <p:sp>
        <p:nvSpPr>
          <p:cNvPr id="2" name="TextBox 1">
            <a:extLst>
              <a:ext uri="{FF2B5EF4-FFF2-40B4-BE49-F238E27FC236}">
                <a16:creationId xmlns:a16="http://schemas.microsoft.com/office/drawing/2014/main" id="{727BF814-CCE7-45F9-80F7-CEF6CEBFA02F}"/>
              </a:ext>
            </a:extLst>
          </p:cNvPr>
          <p:cNvSpPr txBox="1"/>
          <p:nvPr/>
        </p:nvSpPr>
        <p:spPr>
          <a:xfrm>
            <a:off x="721043" y="893379"/>
            <a:ext cx="558166" cy="369332"/>
          </a:xfrm>
          <a:prstGeom prst="rect">
            <a:avLst/>
          </a:prstGeom>
          <a:noFill/>
        </p:spPr>
        <p:txBody>
          <a:bodyPr wrap="none" rtlCol="0">
            <a:spAutoFit/>
          </a:bodyPr>
          <a:lstStyle/>
          <a:p>
            <a:r>
              <a:rPr lang="en-GR" dirty="0">
                <a:latin typeface="Calibri" panose="020F0502020204030204" pitchFamily="34" charset="0"/>
                <a:cs typeface="Calibri" panose="020F0502020204030204" pitchFamily="34" charset="0"/>
              </a:rPr>
              <a:t>P&amp;L</a:t>
            </a:r>
          </a:p>
        </p:txBody>
      </p:sp>
    </p:spTree>
    <p:extLst>
      <p:ext uri="{BB962C8B-B14F-4D97-AF65-F5344CB8AC3E}">
        <p14:creationId xmlns:p14="http://schemas.microsoft.com/office/powerpoint/2010/main" val="1044813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6512" y="3158419"/>
            <a:ext cx="3447393" cy="382156"/>
          </a:xfrm>
          <a:prstGeom prst="rect">
            <a:avLst/>
          </a:prstGeom>
        </p:spPr>
        <p:txBody>
          <a:bodyPr vert="horz" wrap="square" lIns="0" tIns="12700" rIns="0" bIns="0" rtlCol="0">
            <a:spAutoFit/>
          </a:bodyPr>
          <a:lstStyle/>
          <a:p>
            <a:pPr marL="220979" marR="5080" indent="-208915">
              <a:lnSpc>
                <a:spcPct val="100000"/>
              </a:lnSpc>
              <a:spcBef>
                <a:spcPts val="100"/>
              </a:spcBef>
            </a:pPr>
            <a:r>
              <a:rPr sz="2400" b="1" dirty="0">
                <a:solidFill>
                  <a:srgbClr val="002060"/>
                </a:solidFill>
              </a:rPr>
              <a:t>Phase</a:t>
            </a:r>
            <a:r>
              <a:rPr sz="2400" b="1" spc="-50" dirty="0">
                <a:solidFill>
                  <a:srgbClr val="002060"/>
                </a:solidFill>
              </a:rPr>
              <a:t> </a:t>
            </a:r>
            <a:r>
              <a:rPr sz="2400" b="1" dirty="0">
                <a:solidFill>
                  <a:srgbClr val="002060"/>
                </a:solidFill>
              </a:rPr>
              <a:t>7</a:t>
            </a:r>
            <a:r>
              <a:rPr sz="2400" b="1" spc="-60" dirty="0">
                <a:solidFill>
                  <a:srgbClr val="002060"/>
                </a:solidFill>
              </a:rPr>
              <a:t> </a:t>
            </a:r>
            <a:r>
              <a:rPr sz="2400" b="1" dirty="0">
                <a:solidFill>
                  <a:srgbClr val="002060"/>
                </a:solidFill>
              </a:rPr>
              <a:t>of </a:t>
            </a:r>
            <a:r>
              <a:rPr sz="2400" b="1" spc="-900" dirty="0">
                <a:solidFill>
                  <a:srgbClr val="002060"/>
                </a:solidFill>
              </a:rPr>
              <a:t> </a:t>
            </a:r>
            <a:r>
              <a:rPr sz="2400" b="1" spc="-5" dirty="0">
                <a:solidFill>
                  <a:srgbClr val="002060"/>
                </a:solidFill>
              </a:rPr>
              <a:t>planning</a:t>
            </a:r>
            <a:endParaRPr sz="2400" b="1" dirty="0">
              <a:solidFill>
                <a:srgbClr val="002060"/>
              </a:solidFill>
            </a:endParaRPr>
          </a:p>
        </p:txBody>
      </p:sp>
      <p:sp>
        <p:nvSpPr>
          <p:cNvPr id="3" name="object 3"/>
          <p:cNvSpPr/>
          <p:nvPr/>
        </p:nvSpPr>
        <p:spPr>
          <a:xfrm>
            <a:off x="4553711" y="1580388"/>
            <a:ext cx="0" cy="4223385"/>
          </a:xfrm>
          <a:custGeom>
            <a:avLst/>
            <a:gdLst/>
            <a:ahLst/>
            <a:cxnLst/>
            <a:rect l="l" t="t" r="r" b="b"/>
            <a:pathLst>
              <a:path h="4223385">
                <a:moveTo>
                  <a:pt x="0" y="4223283"/>
                </a:moveTo>
                <a:lnTo>
                  <a:pt x="0" y="0"/>
                </a:lnTo>
              </a:path>
            </a:pathLst>
          </a:custGeom>
          <a:ln w="12700">
            <a:solidFill>
              <a:srgbClr val="08121F"/>
            </a:solidFill>
          </a:ln>
        </p:spPr>
        <p:txBody>
          <a:bodyPr wrap="square" lIns="0" tIns="0" rIns="0" bIns="0" rtlCol="0"/>
          <a:lstStyle/>
          <a:p>
            <a:endParaRPr dirty="0">
              <a:latin typeface="Calibri" panose="020F0502020204030204" pitchFamily="34" charset="0"/>
            </a:endParaRPr>
          </a:p>
        </p:txBody>
      </p:sp>
      <p:sp>
        <p:nvSpPr>
          <p:cNvPr id="4" name="object 4"/>
          <p:cNvSpPr txBox="1"/>
          <p:nvPr/>
        </p:nvSpPr>
        <p:spPr>
          <a:xfrm>
            <a:off x="4828413" y="1825244"/>
            <a:ext cx="4025265" cy="635635"/>
          </a:xfrm>
          <a:prstGeom prst="rect">
            <a:avLst/>
          </a:prstGeom>
        </p:spPr>
        <p:txBody>
          <a:bodyPr vert="horz" wrap="square" lIns="0" tIns="13335" rIns="0" bIns="0" rtlCol="0">
            <a:spAutoFit/>
          </a:bodyPr>
          <a:lstStyle/>
          <a:p>
            <a:pPr marL="12700" marR="5080">
              <a:lnSpc>
                <a:spcPct val="100000"/>
              </a:lnSpc>
              <a:spcBef>
                <a:spcPts val="105"/>
              </a:spcBef>
              <a:tabLst>
                <a:tab pos="1041400" algn="l"/>
                <a:tab pos="1743710" algn="l"/>
                <a:tab pos="2800350" algn="l"/>
                <a:tab pos="3176905" algn="l"/>
              </a:tabLst>
            </a:pPr>
            <a:r>
              <a:rPr sz="2000" dirty="0">
                <a:latin typeface="Calibri" panose="020F0502020204030204" pitchFamily="34" charset="0"/>
                <a:cs typeface="Calibri" panose="020F0502020204030204" pitchFamily="34" charset="0"/>
              </a:rPr>
              <a:t>E</a:t>
            </a:r>
            <a:r>
              <a:rPr sz="2000" spc="-10" dirty="0">
                <a:latin typeface="Calibri" panose="020F0502020204030204" pitchFamily="34" charset="0"/>
                <a:cs typeface="Calibri" panose="020F0502020204030204" pitchFamily="34" charset="0"/>
              </a:rPr>
              <a:t>x</a:t>
            </a:r>
            <a:r>
              <a:rPr sz="2000" dirty="0">
                <a:latin typeface="Calibri" panose="020F0502020204030204" pitchFamily="34" charset="0"/>
                <a:cs typeface="Calibri" panose="020F0502020204030204" pitchFamily="34" charset="0"/>
              </a:rPr>
              <a:t>plo</a:t>
            </a:r>
            <a:r>
              <a:rPr sz="2000" spc="5" dirty="0">
                <a:latin typeface="Calibri" panose="020F0502020204030204" pitchFamily="34" charset="0"/>
                <a:cs typeface="Calibri" panose="020F0502020204030204" pitchFamily="34" charset="0"/>
              </a:rPr>
              <a:t>r</a:t>
            </a:r>
            <a:r>
              <a:rPr sz="2000" dirty="0">
                <a:latin typeface="Calibri" panose="020F0502020204030204" pitchFamily="34" charset="0"/>
                <a:cs typeface="Calibri" panose="020F0502020204030204" pitchFamily="34" charset="0"/>
              </a:rPr>
              <a:t>e	wh</a:t>
            </a:r>
            <a:r>
              <a:rPr sz="2000" spc="-10" dirty="0">
                <a:latin typeface="Calibri" panose="020F0502020204030204" pitchFamily="34" charset="0"/>
                <a:cs typeface="Calibri" panose="020F0502020204030204" pitchFamily="34" charset="0"/>
              </a:rPr>
              <a:t>a</a:t>
            </a:r>
            <a:r>
              <a:rPr sz="2000" dirty="0">
                <a:latin typeface="Calibri" panose="020F0502020204030204" pitchFamily="34" charset="0"/>
                <a:cs typeface="Calibri" panose="020F0502020204030204" pitchFamily="34" charset="0"/>
              </a:rPr>
              <a:t>t	s</a:t>
            </a:r>
            <a:r>
              <a:rPr sz="2000" spc="5" dirty="0">
                <a:latin typeface="Calibri" panose="020F0502020204030204" pitchFamily="34" charset="0"/>
                <a:cs typeface="Calibri" panose="020F0502020204030204" pitchFamily="34" charset="0"/>
              </a:rPr>
              <a:t>o</a:t>
            </a:r>
            <a:r>
              <a:rPr sz="2000" spc="-10" dirty="0">
                <a:latin typeface="Calibri" panose="020F0502020204030204" pitchFamily="34" charset="0"/>
                <a:cs typeface="Calibri" panose="020F0502020204030204" pitchFamily="34" charset="0"/>
              </a:rPr>
              <a:t>ur</a:t>
            </a:r>
            <a:r>
              <a:rPr sz="2000" dirty="0">
                <a:latin typeface="Calibri" panose="020F0502020204030204" pitchFamily="34" charset="0"/>
                <a:cs typeface="Calibri" panose="020F0502020204030204" pitchFamily="34" charset="0"/>
              </a:rPr>
              <a:t>ces	of	funding  are</a:t>
            </a:r>
            <a:r>
              <a:rPr sz="2000" spc="-3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available</a:t>
            </a:r>
          </a:p>
        </p:txBody>
      </p:sp>
      <p:sp>
        <p:nvSpPr>
          <p:cNvPr id="5" name="object 5"/>
          <p:cNvSpPr txBox="1"/>
          <p:nvPr/>
        </p:nvSpPr>
        <p:spPr>
          <a:xfrm>
            <a:off x="4828413" y="2739339"/>
            <a:ext cx="4029075" cy="636270"/>
          </a:xfrm>
          <a:prstGeom prst="rect">
            <a:avLst/>
          </a:prstGeom>
        </p:spPr>
        <p:txBody>
          <a:bodyPr vert="horz" wrap="square" lIns="0" tIns="13335" rIns="0" bIns="0" rtlCol="0">
            <a:spAutoFit/>
          </a:bodyPr>
          <a:lstStyle/>
          <a:p>
            <a:pPr marL="12700">
              <a:lnSpc>
                <a:spcPct val="100000"/>
              </a:lnSpc>
              <a:spcBef>
                <a:spcPts val="105"/>
              </a:spcBef>
              <a:tabLst>
                <a:tab pos="968375" algn="l"/>
                <a:tab pos="1667510" algn="l"/>
                <a:tab pos="2804795" algn="l"/>
                <a:tab pos="3178175" algn="l"/>
              </a:tabLst>
            </a:pPr>
            <a:r>
              <a:rPr sz="2000" dirty="0">
                <a:latin typeface="Calibri" panose="020F0502020204030204" pitchFamily="34" charset="0"/>
                <a:cs typeface="Calibri" panose="020F0502020204030204" pitchFamily="34" charset="0"/>
              </a:rPr>
              <a:t>Decide	what	</a:t>
            </a:r>
            <a:r>
              <a:rPr sz="2000" spc="-5" dirty="0">
                <a:latin typeface="Calibri" panose="020F0502020204030204" pitchFamily="34" charset="0"/>
                <a:cs typeface="Calibri" panose="020F0502020204030204" pitchFamily="34" charset="0"/>
              </a:rPr>
              <a:t>methods	</a:t>
            </a:r>
            <a:r>
              <a:rPr sz="2000" dirty="0">
                <a:latin typeface="Calibri" panose="020F0502020204030204" pitchFamily="34" charset="0"/>
                <a:cs typeface="Calibri" panose="020F0502020204030204" pitchFamily="34" charset="0"/>
              </a:rPr>
              <a:t>of	</a:t>
            </a:r>
            <a:r>
              <a:rPr sz="2000" spc="-5" dirty="0">
                <a:latin typeface="Calibri" panose="020F0502020204030204" pitchFamily="34" charset="0"/>
                <a:cs typeface="Calibri" panose="020F0502020204030204" pitchFamily="34" charset="0"/>
              </a:rPr>
              <a:t>funding</a:t>
            </a:r>
            <a:endParaRPr sz="2000" dirty="0">
              <a:latin typeface="Calibri" panose="020F0502020204030204" pitchFamily="34" charset="0"/>
              <a:cs typeface="Calibri" panose="020F0502020204030204" pitchFamily="34" charset="0"/>
            </a:endParaRPr>
          </a:p>
          <a:p>
            <a:pPr marL="12700">
              <a:lnSpc>
                <a:spcPct val="100000"/>
              </a:lnSpc>
            </a:pPr>
            <a:r>
              <a:rPr sz="2000" dirty="0">
                <a:latin typeface="Calibri" panose="020F0502020204030204" pitchFamily="34" charset="0"/>
                <a:cs typeface="Calibri" panose="020F0502020204030204" pitchFamily="34" charset="0"/>
              </a:rPr>
              <a:t>are </a:t>
            </a:r>
            <a:r>
              <a:rPr sz="2000" spc="-5" dirty="0">
                <a:latin typeface="Calibri" panose="020F0502020204030204" pitchFamily="34" charset="0"/>
                <a:cs typeface="Calibri" panose="020F0502020204030204" pitchFamily="34" charset="0"/>
              </a:rPr>
              <a:t>the</a:t>
            </a:r>
            <a:r>
              <a:rPr sz="2000" spc="-1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right</a:t>
            </a:r>
            <a:r>
              <a:rPr sz="2000" spc="-10" dirty="0">
                <a:latin typeface="Calibri" panose="020F0502020204030204" pitchFamily="34" charset="0"/>
                <a:cs typeface="Calibri" panose="020F0502020204030204" pitchFamily="34" charset="0"/>
              </a:rPr>
              <a:t> for</a:t>
            </a:r>
            <a:r>
              <a:rPr sz="2000" spc="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you</a:t>
            </a:r>
            <a:r>
              <a:rPr sz="2000" spc="-2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(Bootstrapping,</a:t>
            </a:r>
          </a:p>
        </p:txBody>
      </p:sp>
      <p:sp>
        <p:nvSpPr>
          <p:cNvPr id="6" name="object 6"/>
          <p:cNvSpPr txBox="1"/>
          <p:nvPr/>
        </p:nvSpPr>
        <p:spPr>
          <a:xfrm>
            <a:off x="4828413" y="3349497"/>
            <a:ext cx="4024629" cy="330835"/>
          </a:xfrm>
          <a:prstGeom prst="rect">
            <a:avLst/>
          </a:prstGeom>
        </p:spPr>
        <p:txBody>
          <a:bodyPr vert="horz" wrap="square" lIns="0" tIns="13335" rIns="0" bIns="0" rtlCol="0">
            <a:spAutoFit/>
          </a:bodyPr>
          <a:lstStyle/>
          <a:p>
            <a:pPr marL="12700">
              <a:lnSpc>
                <a:spcPct val="100000"/>
              </a:lnSpc>
              <a:spcBef>
                <a:spcPts val="105"/>
              </a:spcBef>
              <a:tabLst>
                <a:tab pos="1032510" algn="l"/>
                <a:tab pos="2132330" algn="l"/>
                <a:tab pos="3304540" algn="l"/>
              </a:tabLst>
            </a:pPr>
            <a:r>
              <a:rPr sz="2000" dirty="0">
                <a:latin typeface="Calibri" panose="020F0502020204030204" pitchFamily="34" charset="0"/>
                <a:cs typeface="Calibri" panose="020F0502020204030204" pitchFamily="34" charset="0"/>
              </a:rPr>
              <a:t>3F’s,	</a:t>
            </a:r>
            <a:r>
              <a:rPr sz="2000" spc="-10" dirty="0">
                <a:latin typeface="Calibri" panose="020F0502020204030204" pitchFamily="34" charset="0"/>
                <a:cs typeface="Calibri" panose="020F0502020204030204" pitchFamily="34" charset="0"/>
              </a:rPr>
              <a:t>L</a:t>
            </a:r>
            <a:r>
              <a:rPr sz="2000" dirty="0">
                <a:latin typeface="Calibri" panose="020F0502020204030204" pitchFamily="34" charset="0"/>
                <a:cs typeface="Calibri" panose="020F0502020204030204" pitchFamily="34" charset="0"/>
              </a:rPr>
              <a:t>o</a:t>
            </a:r>
            <a:r>
              <a:rPr sz="2000" spc="-10" dirty="0">
                <a:latin typeface="Calibri" panose="020F0502020204030204" pitchFamily="34" charset="0"/>
                <a:cs typeface="Calibri" panose="020F0502020204030204" pitchFamily="34" charset="0"/>
              </a:rPr>
              <a:t>a</a:t>
            </a:r>
            <a:r>
              <a:rPr sz="2000" dirty="0">
                <a:latin typeface="Calibri" panose="020F0502020204030204" pitchFamily="34" charset="0"/>
                <a:cs typeface="Calibri" panose="020F0502020204030204" pitchFamily="34" charset="0"/>
              </a:rPr>
              <a:t>n,	</a:t>
            </a:r>
            <a:r>
              <a:rPr sz="2000" spc="-15" dirty="0">
                <a:latin typeface="Calibri" panose="020F0502020204030204" pitchFamily="34" charset="0"/>
                <a:cs typeface="Calibri" panose="020F0502020204030204" pitchFamily="34" charset="0"/>
              </a:rPr>
              <a:t>G</a:t>
            </a:r>
            <a:r>
              <a:rPr sz="2000" dirty="0">
                <a:latin typeface="Calibri" panose="020F0502020204030204" pitchFamily="34" charset="0"/>
                <a:cs typeface="Calibri" panose="020F0502020204030204" pitchFamily="34" charset="0"/>
              </a:rPr>
              <a:t>rant,	Equi</a:t>
            </a:r>
            <a:r>
              <a:rPr sz="2000" spc="-10" dirty="0">
                <a:latin typeface="Calibri" panose="020F0502020204030204" pitchFamily="34" charset="0"/>
                <a:cs typeface="Calibri" panose="020F0502020204030204" pitchFamily="34" charset="0"/>
              </a:rPr>
              <a:t>t</a:t>
            </a:r>
            <a:r>
              <a:rPr sz="2000" dirty="0">
                <a:latin typeface="Calibri" panose="020F0502020204030204" pitchFamily="34" charset="0"/>
                <a:cs typeface="Calibri" panose="020F0502020204030204" pitchFamily="34" charset="0"/>
              </a:rPr>
              <a:t>y</a:t>
            </a:r>
          </a:p>
        </p:txBody>
      </p:sp>
      <p:sp>
        <p:nvSpPr>
          <p:cNvPr id="7" name="object 7"/>
          <p:cNvSpPr txBox="1"/>
          <p:nvPr/>
        </p:nvSpPr>
        <p:spPr>
          <a:xfrm>
            <a:off x="4828413" y="3654297"/>
            <a:ext cx="4025265" cy="320601"/>
          </a:xfrm>
          <a:prstGeom prst="rect">
            <a:avLst/>
          </a:prstGeom>
        </p:spPr>
        <p:txBody>
          <a:bodyPr vert="horz" wrap="square" lIns="0" tIns="12700" rIns="0" bIns="0" rtlCol="0">
            <a:spAutoFit/>
          </a:bodyPr>
          <a:lstStyle/>
          <a:p>
            <a:pPr marL="12700">
              <a:lnSpc>
                <a:spcPct val="100000"/>
              </a:lnSpc>
              <a:spcBef>
                <a:spcPts val="100"/>
              </a:spcBef>
            </a:pPr>
            <a:r>
              <a:rPr sz="2000">
                <a:latin typeface="Calibri" panose="020F0502020204030204" pitchFamily="34" charset="0"/>
                <a:cs typeface="Calibri" panose="020F0502020204030204" pitchFamily="34" charset="0"/>
              </a:rPr>
              <a:t>Investment)</a:t>
            </a:r>
            <a:endParaRPr sz="2000" dirty="0">
              <a:latin typeface="Calibri" panose="020F0502020204030204" pitchFamily="34" charset="0"/>
              <a:cs typeface="Calibri" panose="020F0502020204030204" pitchFamily="34" charset="0"/>
            </a:endParaRPr>
          </a:p>
        </p:txBody>
      </p:sp>
      <p:sp>
        <p:nvSpPr>
          <p:cNvPr id="8" name="object 8"/>
          <p:cNvSpPr txBox="1"/>
          <p:nvPr/>
        </p:nvSpPr>
        <p:spPr>
          <a:xfrm>
            <a:off x="4828413" y="5239516"/>
            <a:ext cx="3609340" cy="564257"/>
          </a:xfrm>
          <a:prstGeom prst="rect">
            <a:avLst/>
          </a:prstGeom>
          <a:noFill/>
        </p:spPr>
        <p:txBody>
          <a:bodyPr vert="horz" wrap="square" lIns="0" tIns="0" rIns="0" bIns="0" rtlCol="0">
            <a:spAutoFit/>
          </a:bodyPr>
          <a:lstStyle/>
          <a:p>
            <a:pPr marL="635">
              <a:lnSpc>
                <a:spcPts val="2185"/>
              </a:lnSpc>
            </a:pPr>
            <a:r>
              <a:rPr sz="2000" dirty="0">
                <a:latin typeface="Calibri" panose="020F0502020204030204" pitchFamily="34" charset="0"/>
                <a:cs typeface="Calibri" panose="020F0502020204030204" pitchFamily="34" charset="0"/>
              </a:rPr>
              <a:t>…before</a:t>
            </a:r>
            <a:r>
              <a:rPr sz="2000" spc="-5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act,</a:t>
            </a:r>
            <a:r>
              <a:rPr sz="2000" spc="-4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think</a:t>
            </a:r>
            <a:r>
              <a:rPr sz="2000" spc="-25" dirty="0">
                <a:latin typeface="Calibri" panose="020F0502020204030204" pitchFamily="34" charset="0"/>
                <a:cs typeface="Calibri" panose="020F0502020204030204" pitchFamily="34" charset="0"/>
              </a:rPr>
              <a:t> </a:t>
            </a:r>
            <a:r>
              <a:rPr sz="2000" spc="-5" dirty="0">
                <a:latin typeface="Calibri" panose="020F0502020204030204" pitchFamily="34" charset="0"/>
                <a:cs typeface="Calibri" panose="020F0502020204030204" pitchFamily="34" charset="0"/>
              </a:rPr>
              <a:t>again</a:t>
            </a:r>
            <a:r>
              <a:rPr sz="2000" spc="-20" dirty="0">
                <a:latin typeface="Calibri" panose="020F0502020204030204" pitchFamily="34" charset="0"/>
                <a:cs typeface="Calibri" panose="020F0502020204030204" pitchFamily="34" charset="0"/>
              </a:rPr>
              <a:t> </a:t>
            </a:r>
            <a:r>
              <a:rPr sz="2000" spc="-5" dirty="0">
                <a:latin typeface="Calibri" panose="020F0502020204030204" pitchFamily="34" charset="0"/>
                <a:cs typeface="Calibri" panose="020F0502020204030204" pitchFamily="34" charset="0"/>
              </a:rPr>
              <a:t>before</a:t>
            </a:r>
            <a:r>
              <a:rPr lang="en-US" sz="2000" spc="-5" dirty="0">
                <a:latin typeface="Calibri" panose="020F0502020204030204" pitchFamily="34" charset="0"/>
                <a:cs typeface="Calibri" panose="020F0502020204030204" pitchFamily="34" charset="0"/>
              </a:rPr>
              <a:t> you take the next step </a:t>
            </a:r>
            <a:endParaRPr sz="2000" dirty="0">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56F9061-C15D-FF4C-8EF6-54E50BF0A6C6}"/>
              </a:ext>
            </a:extLst>
          </p:cNvPr>
          <p:cNvSpPr txBox="1"/>
          <p:nvPr/>
        </p:nvSpPr>
        <p:spPr>
          <a:xfrm>
            <a:off x="622300" y="5346700"/>
            <a:ext cx="7886700" cy="800100"/>
          </a:xfrm>
          <a:prstGeom prst="rect">
            <a:avLst/>
          </a:prstGeom>
          <a:noFill/>
        </p:spPr>
        <p:txBody>
          <a:bodyPr wrap="square" rtlCol="0" anchor="t">
            <a:normAutofit/>
          </a:bodyPr>
          <a:lstStyle/>
          <a:p>
            <a:pPr>
              <a:lnSpc>
                <a:spcPct val="90000"/>
              </a:lnSpc>
              <a:spcAft>
                <a:spcPts val="600"/>
              </a:spcAft>
            </a:pPr>
            <a:r>
              <a:rPr lang="el-GR" sz="1100" dirty="0" err="1">
                <a:latin typeface="Calibri" panose="020F0502020204030204" pitchFamily="34" charset="0"/>
              </a:rPr>
              <a:t>Πηγ</a:t>
            </a:r>
            <a:r>
              <a:rPr lang="en-US" sz="1100" dirty="0" err="1">
                <a:latin typeface="Calibri" panose="020F0502020204030204" pitchFamily="34" charset="0"/>
              </a:rPr>
              <a:t>ή</a:t>
            </a:r>
            <a:r>
              <a:rPr lang="el-GR" sz="1100" dirty="0">
                <a:latin typeface="Calibri" panose="020F0502020204030204" pitchFamily="34" charset="0"/>
              </a:rPr>
              <a:t>: </a:t>
            </a:r>
            <a:r>
              <a:rPr lang="en-GB" sz="1100" dirty="0">
                <a:latin typeface="Calibri" panose="020F0502020204030204" pitchFamily="34" charset="0"/>
                <a:hlinkClick r:id="rId2"/>
              </a:rPr>
              <a:t>https://kalo.gov.gr/wp-content/uploads/2019/05/11.-%CE%9C%CE%9F%CE%A1%CE%A6%CE%95%CE%A3-%CE%A7%CE%A1%CE%97%CE%9C%CE%91%CE%A4%CE%9F%CE%94%CE%9F%CE%A4%CE%97%CE%A3%CE%97%CE%A3-%CE%A0%CE%9F%CE%9B%CE%A5-%CE%9C%CE%99%CE%9A%CE%A1%CE%A9%CE%9D-%CE%9C%CE%9C%CE%95.pdf</a:t>
            </a:r>
            <a:endParaRPr lang="en-GR" sz="1100" dirty="0">
              <a:latin typeface="Calibri" panose="020F0502020204030204" pitchFamily="34" charset="0"/>
            </a:endParaRPr>
          </a:p>
        </p:txBody>
      </p:sp>
      <p:sp>
        <p:nvSpPr>
          <p:cNvPr id="6" name="Title 5">
            <a:extLst>
              <a:ext uri="{FF2B5EF4-FFF2-40B4-BE49-F238E27FC236}">
                <a16:creationId xmlns:a16="http://schemas.microsoft.com/office/drawing/2014/main" id="{259245FB-81D8-3C47-82B2-F8B407A2D75E}"/>
              </a:ext>
            </a:extLst>
          </p:cNvPr>
          <p:cNvSpPr>
            <a:spLocks noGrp="1"/>
          </p:cNvSpPr>
          <p:nvPr>
            <p:ph type="title"/>
          </p:nvPr>
        </p:nvSpPr>
        <p:spPr>
          <a:xfrm>
            <a:off x="628650" y="365125"/>
            <a:ext cx="7886700" cy="1325563"/>
          </a:xfrm>
        </p:spPr>
        <p:txBody>
          <a:bodyPr>
            <a:normAutofit/>
          </a:bodyPr>
          <a:lstStyle/>
          <a:p>
            <a:endParaRPr lang="en-GR" dirty="0"/>
          </a:p>
        </p:txBody>
      </p:sp>
      <p:sp>
        <p:nvSpPr>
          <p:cNvPr id="3" name="Content Placeholder 2"/>
          <p:cNvSpPr>
            <a:spLocks noGrp="1"/>
          </p:cNvSpPr>
          <p:nvPr>
            <p:ph idx="1"/>
          </p:nvPr>
        </p:nvSpPr>
        <p:spPr>
          <a:xfrm>
            <a:off x="3499945" y="1900238"/>
            <a:ext cx="5009055" cy="3479800"/>
          </a:xfrm>
        </p:spPr>
        <p:txBody>
          <a:bodyPr wrap="square" anchor="t">
            <a:normAutofit/>
          </a:bodyPr>
          <a:lstStyle/>
          <a:p>
            <a:pPr marL="0" indent="0">
              <a:buNone/>
            </a:pPr>
            <a:r>
              <a:rPr lang="en-GB" sz="1600" dirty="0">
                <a:solidFill>
                  <a:schemeClr val="bg1"/>
                </a:solidFill>
              </a:rPr>
              <a:t>a) Working Capital Loans are aimed at improving the liquidity of the business and t</a:t>
            </a:r>
            <a:r>
              <a:rPr lang="el-GR" sz="1600" dirty="0">
                <a:solidFill>
                  <a:schemeClr val="bg1"/>
                </a:solidFill>
              </a:rPr>
              <a:t>ο </a:t>
            </a:r>
            <a:r>
              <a:rPr lang="en-US" sz="1600" dirty="0">
                <a:solidFill>
                  <a:schemeClr val="bg1"/>
                </a:solidFill>
              </a:rPr>
              <a:t>provide </a:t>
            </a:r>
            <a:r>
              <a:rPr lang="en-GB" sz="1600" dirty="0">
                <a:solidFill>
                  <a:schemeClr val="bg1"/>
                </a:solidFill>
              </a:rPr>
              <a:t>immediate coverage of operational or any emergency needs, and they are of short duration.</a:t>
            </a:r>
            <a:endParaRPr lang="el-GR" sz="1200" dirty="0">
              <a:solidFill>
                <a:schemeClr val="bg1"/>
              </a:solidFill>
              <a:latin typeface="Calibri" panose="020F0502020204030204" pitchFamily="34" charset="0"/>
              <a:cs typeface="Calibri" panose="020F0502020204030204" pitchFamily="34" charset="0"/>
            </a:endParaRPr>
          </a:p>
          <a:p>
            <a:pPr marL="0" indent="0">
              <a:buNone/>
            </a:pPr>
            <a:r>
              <a:rPr lang="en-US" sz="1600" dirty="0">
                <a:solidFill>
                  <a:schemeClr val="bg1"/>
                </a:solidFill>
              </a:rPr>
              <a:t>b) </a:t>
            </a:r>
            <a:r>
              <a:rPr lang="en-GB" sz="1600" dirty="0">
                <a:solidFill>
                  <a:schemeClr val="bg1"/>
                </a:solidFill>
              </a:rPr>
              <a:t>Long Term Loans usually include Facility Loans and Professional Equipment Loans. The interest rate of these loans is low compared to the corresponding interest rate of working capital loans mainly because in long-term loans the repayment period is long</a:t>
            </a:r>
            <a:r>
              <a:rPr lang="el-GR" sz="1200" dirty="0">
                <a:solidFill>
                  <a:schemeClr val="bg1"/>
                </a:solidFill>
                <a:latin typeface="Calibri" panose="020F0502020204030204" pitchFamily="34" charset="0"/>
                <a:cs typeface="Calibri" panose="020F0502020204030204" pitchFamily="34" charset="0"/>
              </a:rPr>
              <a:t> </a:t>
            </a:r>
            <a:endParaRPr lang="en-US" sz="1200" dirty="0">
              <a:solidFill>
                <a:schemeClr val="bg1"/>
              </a:solidFill>
              <a:latin typeface="Calibri" panose="020F0502020204030204" pitchFamily="34" charset="0"/>
              <a:cs typeface="Calibri" panose="020F0502020204030204" pitchFamily="34" charset="0"/>
            </a:endParaRPr>
          </a:p>
          <a:p>
            <a:pPr marL="0" indent="0">
              <a:buNone/>
            </a:pPr>
            <a:endParaRPr lang="el-GR" sz="1200" dirty="0">
              <a:solidFill>
                <a:schemeClr val="bg1"/>
              </a:solidFill>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a:xfrm>
            <a:off x="6457950" y="6356350"/>
            <a:ext cx="2057400" cy="365125"/>
          </a:xfrm>
        </p:spPr>
        <p:txBody>
          <a:bodyPr>
            <a:normAutofit/>
          </a:bodyPr>
          <a:lstStyle/>
          <a:p>
            <a:pPr>
              <a:spcAft>
                <a:spcPts val="600"/>
              </a:spcAft>
            </a:pPr>
            <a:fld id="{B0A73842-23F1-7445-825B-E3A16E3AE0F1}" type="slidenum">
              <a:rPr lang="en-US"/>
              <a:pPr>
                <a:spcAft>
                  <a:spcPts val="600"/>
                </a:spcAft>
              </a:pPr>
              <a:t>14</a:t>
            </a:fld>
            <a:endParaRPr lang="en-US"/>
          </a:p>
        </p:txBody>
      </p:sp>
      <p:sp>
        <p:nvSpPr>
          <p:cNvPr id="2" name="TextBox 1">
            <a:extLst>
              <a:ext uri="{FF2B5EF4-FFF2-40B4-BE49-F238E27FC236}">
                <a16:creationId xmlns:a16="http://schemas.microsoft.com/office/drawing/2014/main" id="{D65008A9-D157-BE46-E505-E71F2CDDEA9B}"/>
              </a:ext>
            </a:extLst>
          </p:cNvPr>
          <p:cNvSpPr txBox="1"/>
          <p:nvPr/>
        </p:nvSpPr>
        <p:spPr>
          <a:xfrm>
            <a:off x="792656" y="3167390"/>
            <a:ext cx="2183611" cy="523220"/>
          </a:xfrm>
          <a:prstGeom prst="rect">
            <a:avLst/>
          </a:prstGeom>
          <a:noFill/>
        </p:spPr>
        <p:txBody>
          <a:bodyPr wrap="none" rtlCol="0">
            <a:spAutoFit/>
          </a:bodyPr>
          <a:lstStyle/>
          <a:p>
            <a:r>
              <a:rPr lang="el-GR" sz="2800" dirty="0">
                <a:solidFill>
                  <a:schemeClr val="bg1"/>
                </a:solidFill>
                <a:latin typeface="Calibri" panose="020F0502020204030204" pitchFamily="34" charset="0"/>
              </a:rPr>
              <a:t>1. </a:t>
            </a:r>
            <a:r>
              <a:rPr lang="en-US" sz="2800" dirty="0">
                <a:solidFill>
                  <a:schemeClr val="bg1"/>
                </a:solidFill>
                <a:latin typeface="Calibri" panose="020F0502020204030204" pitchFamily="34" charset="0"/>
              </a:rPr>
              <a:t>Bank Loans</a:t>
            </a:r>
            <a:endParaRPr lang="en-GR" sz="2800" dirty="0">
              <a:solidFill>
                <a:schemeClr val="bg1"/>
              </a:solidFill>
              <a:latin typeface="Calibri" panose="020F0502020204030204" pitchFamily="34" charset="0"/>
            </a:endParaRPr>
          </a:p>
        </p:txBody>
      </p:sp>
      <p:sp>
        <p:nvSpPr>
          <p:cNvPr id="7" name="Rectangle 6">
            <a:extLst>
              <a:ext uri="{FF2B5EF4-FFF2-40B4-BE49-F238E27FC236}">
                <a16:creationId xmlns:a16="http://schemas.microsoft.com/office/drawing/2014/main" id="{2E06F9B4-5CE0-1876-351E-A738EC98CB62}"/>
              </a:ext>
            </a:extLst>
          </p:cNvPr>
          <p:cNvSpPr/>
          <p:nvPr/>
        </p:nvSpPr>
        <p:spPr>
          <a:xfrm>
            <a:off x="525516" y="316914"/>
            <a:ext cx="8500767" cy="646331"/>
          </a:xfrm>
          <a:prstGeom prst="rect">
            <a:avLst/>
          </a:prstGeom>
        </p:spPr>
        <p:txBody>
          <a:bodyPr wrap="square">
            <a:spAutoFit/>
          </a:bodyPr>
          <a:lstStyle/>
          <a:p>
            <a:r>
              <a:rPr lang="el-GR" sz="3600" b="1" dirty="0">
                <a:solidFill>
                  <a:schemeClr val="bg1"/>
                </a:solidFill>
                <a:latin typeface="Calibri" panose="020F0502020204030204" pitchFamily="34" charset="0"/>
                <a:cs typeface="Calibri" panose="020F0502020204030204" pitchFamily="34" charset="0"/>
              </a:rPr>
              <a:t>Α. </a:t>
            </a:r>
            <a:r>
              <a:rPr lang="en-US" sz="3600" b="1" dirty="0">
                <a:solidFill>
                  <a:schemeClr val="bg1"/>
                </a:solidFill>
                <a:latin typeface="Calibri" panose="020F0502020204030204" pitchFamily="34" charset="0"/>
                <a:cs typeface="Calibri" panose="020F0502020204030204" pitchFamily="34" charset="0"/>
              </a:rPr>
              <a:t>Traditional Funding Sources</a:t>
            </a:r>
            <a:endParaRPr lang="en-GR" sz="3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613061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1926" y="1800922"/>
            <a:ext cx="4223791" cy="3256156"/>
          </a:xfrm>
        </p:spPr>
        <p:txBody>
          <a:bodyPr vert="horz" lIns="91440" tIns="45720" rIns="91440" bIns="45720" rtlCol="0">
            <a:normAutofit/>
          </a:bodyPr>
          <a:lstStyle/>
          <a:p>
            <a:pPr marL="114300" indent="0" defTabSz="914400">
              <a:lnSpc>
                <a:spcPct val="110000"/>
              </a:lnSpc>
              <a:buNone/>
            </a:pPr>
            <a:r>
              <a:rPr lang="en-GB" sz="1600" dirty="0">
                <a:solidFill>
                  <a:schemeClr val="bg1"/>
                </a:solidFill>
              </a:rPr>
              <a:t>Microfinance as a source of raising capital has existed in different forms for centuries and may be considered a relatively traditional form of financing, however, it is now one of the most important types of financing for very small and early-stage businesses (start-ups), especially in developing economies. </a:t>
            </a:r>
          </a:p>
          <a:p>
            <a:pPr marL="114300" indent="0" defTabSz="914400">
              <a:lnSpc>
                <a:spcPct val="110000"/>
              </a:lnSpc>
              <a:buNone/>
            </a:pPr>
            <a:r>
              <a:rPr lang="en-GB" sz="1600" dirty="0">
                <a:solidFill>
                  <a:schemeClr val="bg1"/>
                </a:solidFill>
              </a:rPr>
              <a:t>Greek Law 4701/2020 on microfinance </a:t>
            </a:r>
            <a:r>
              <a:rPr lang="en-US" sz="1600" dirty="0">
                <a:solidFill>
                  <a:schemeClr val="bg1"/>
                </a:solidFill>
              </a:rPr>
              <a:t>for </a:t>
            </a:r>
            <a:r>
              <a:rPr lang="en-GB" sz="1600" dirty="0">
                <a:solidFill>
                  <a:schemeClr val="bg1"/>
                </a:solidFill>
              </a:rPr>
              <a:t>up to 25,000 euros for the unemployed and businesses without guarantees</a:t>
            </a:r>
            <a:endParaRPr lang="el-GR" sz="1600" dirty="0">
              <a:solidFill>
                <a:schemeClr val="bg1"/>
              </a:solidFill>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B0A73842-23F1-7445-825B-E3A16E3AE0F1}" type="slidenum">
              <a:rPr lang="en-US">
                <a:solidFill>
                  <a:schemeClr val="tx1">
                    <a:alpha val="80000"/>
                  </a:schemeClr>
                </a:solidFill>
              </a:rPr>
              <a:pPr defTabSz="914400">
                <a:spcAft>
                  <a:spcPts val="600"/>
                </a:spcAft>
              </a:pPr>
              <a:t>15</a:t>
            </a:fld>
            <a:endParaRPr lang="en-US">
              <a:solidFill>
                <a:schemeClr val="tx1">
                  <a:alpha val="80000"/>
                </a:schemeClr>
              </a:solidFill>
            </a:endParaRPr>
          </a:p>
        </p:txBody>
      </p:sp>
      <p:sp>
        <p:nvSpPr>
          <p:cNvPr id="11" name="TextBox 10">
            <a:extLst>
              <a:ext uri="{FF2B5EF4-FFF2-40B4-BE49-F238E27FC236}">
                <a16:creationId xmlns:a16="http://schemas.microsoft.com/office/drawing/2014/main" id="{C9807509-4AEC-C24E-8E10-FD27837C6C74}"/>
              </a:ext>
            </a:extLst>
          </p:cNvPr>
          <p:cNvSpPr txBox="1"/>
          <p:nvPr/>
        </p:nvSpPr>
        <p:spPr>
          <a:xfrm>
            <a:off x="0" y="6306453"/>
            <a:ext cx="8385717" cy="551547"/>
          </a:xfrm>
          <a:prstGeom prst="rect">
            <a:avLst/>
          </a:prstGeom>
        </p:spPr>
        <p:txBody>
          <a:bodyPr vert="horz" lIns="91440" tIns="45720" rIns="91440" bIns="45720" rtlCol="0">
            <a:normAutofit/>
          </a:bodyPr>
          <a:lstStyle/>
          <a:p>
            <a:pPr defTabSz="914400">
              <a:lnSpc>
                <a:spcPct val="90000"/>
              </a:lnSpc>
              <a:spcAft>
                <a:spcPts val="600"/>
              </a:spcAft>
            </a:pPr>
            <a:r>
              <a:rPr lang="en-US" sz="1050" dirty="0" err="1">
                <a:solidFill>
                  <a:schemeClr val="bg1"/>
                </a:solidFill>
                <a:latin typeface="Calibri" panose="020F0502020204030204" pitchFamily="34" charset="0"/>
              </a:rPr>
              <a:t>Πηγή</a:t>
            </a:r>
            <a:r>
              <a:rPr lang="en-US" sz="1050" dirty="0">
                <a:solidFill>
                  <a:schemeClr val="bg1"/>
                </a:solidFill>
                <a:latin typeface="Calibri" panose="020F0502020204030204" pitchFamily="34" charset="0"/>
              </a:rPr>
              <a:t>: </a:t>
            </a:r>
            <a:r>
              <a:rPr lang="en-US" sz="1050" dirty="0">
                <a:latin typeface="Calibri" panose="020F0502020204030204" pitchFamily="34" charset="0"/>
                <a:hlinkClick r:id="rId3"/>
              </a:rPr>
              <a:t>https://kalo.gov.gr/wp-content/uploads/2019/05/11.-%CE%9C%CE%9F%CE%A1%CE%A6%CE%95%CE%A3-%CE%A7%CE%A1%CE%97%CE%9C%CE%91%CE%A4%CE%9F%CE%94%CE%9F%CE%A4%CE%97%CE%A3%CE%97%CE%A3-%CE%A0%CE%9F%CE%9B%CE%A5-%CE%9C%CE%99%CE%9A%CE%A1%CE%A9%CE%9D-%CE%9C%CE%9C%CE%95.pdf</a:t>
            </a:r>
            <a:endParaRPr lang="en-US" sz="1050" dirty="0">
              <a:latin typeface="Calibri" panose="020F0502020204030204" pitchFamily="34" charset="0"/>
            </a:endParaRPr>
          </a:p>
        </p:txBody>
      </p:sp>
      <p:sp>
        <p:nvSpPr>
          <p:cNvPr id="4" name="TextBox 3">
            <a:extLst>
              <a:ext uri="{FF2B5EF4-FFF2-40B4-BE49-F238E27FC236}">
                <a16:creationId xmlns:a16="http://schemas.microsoft.com/office/drawing/2014/main" id="{F2825345-BCC0-8C4E-A94C-DC343FC26F21}"/>
              </a:ext>
            </a:extLst>
          </p:cNvPr>
          <p:cNvSpPr txBox="1"/>
          <p:nvPr/>
        </p:nvSpPr>
        <p:spPr>
          <a:xfrm>
            <a:off x="926448" y="3070142"/>
            <a:ext cx="1998368" cy="400110"/>
          </a:xfrm>
          <a:prstGeom prst="rect">
            <a:avLst/>
          </a:prstGeom>
          <a:noFill/>
        </p:spPr>
        <p:txBody>
          <a:bodyPr wrap="none" rtlCol="0">
            <a:spAutoFit/>
          </a:bodyPr>
          <a:lstStyle/>
          <a:p>
            <a:r>
              <a:rPr lang="el-GR" sz="2000" dirty="0">
                <a:solidFill>
                  <a:schemeClr val="bg1"/>
                </a:solidFill>
                <a:latin typeface="Calibri" panose="020F0502020204030204" pitchFamily="34" charset="0"/>
                <a:cs typeface="Calibri" panose="020F0502020204030204" pitchFamily="34" charset="0"/>
              </a:rPr>
              <a:t>2. </a:t>
            </a:r>
            <a:r>
              <a:rPr lang="en-GB" sz="2000" dirty="0">
                <a:solidFill>
                  <a:schemeClr val="bg1"/>
                </a:solidFill>
                <a:latin typeface="Calibri" panose="020F0502020204030204" pitchFamily="34" charset="0"/>
                <a:cs typeface="Calibri" panose="020F0502020204030204" pitchFamily="34" charset="0"/>
              </a:rPr>
              <a:t>Microfinancing</a:t>
            </a:r>
            <a:endParaRPr lang="en-GR" sz="2000"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407E3FB2-ACEE-3837-5B14-FDBA985A26A5}"/>
              </a:ext>
            </a:extLst>
          </p:cNvPr>
          <p:cNvSpPr/>
          <p:nvPr/>
        </p:nvSpPr>
        <p:spPr>
          <a:xfrm>
            <a:off x="525516" y="316914"/>
            <a:ext cx="8500767" cy="646331"/>
          </a:xfrm>
          <a:prstGeom prst="rect">
            <a:avLst/>
          </a:prstGeom>
        </p:spPr>
        <p:txBody>
          <a:bodyPr wrap="square">
            <a:spAutoFit/>
          </a:bodyPr>
          <a:lstStyle/>
          <a:p>
            <a:r>
              <a:rPr lang="el-GR" sz="3600" b="1" dirty="0">
                <a:solidFill>
                  <a:schemeClr val="bg1"/>
                </a:solidFill>
                <a:latin typeface="Calibri" panose="020F0502020204030204" pitchFamily="34" charset="0"/>
                <a:cs typeface="Calibri" panose="020F0502020204030204" pitchFamily="34" charset="0"/>
              </a:rPr>
              <a:t>Α. </a:t>
            </a:r>
            <a:r>
              <a:rPr lang="en-US" sz="3600" b="1" dirty="0">
                <a:solidFill>
                  <a:schemeClr val="bg1"/>
                </a:solidFill>
                <a:latin typeface="Calibri" panose="020F0502020204030204" pitchFamily="34" charset="0"/>
                <a:cs typeface="Calibri" panose="020F0502020204030204" pitchFamily="34" charset="0"/>
              </a:rPr>
              <a:t>Traditional Funding Sources</a:t>
            </a:r>
            <a:endParaRPr lang="en-GR" sz="3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947445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8827" y="1383644"/>
            <a:ext cx="4835387" cy="4836181"/>
          </a:xfrm>
        </p:spPr>
        <p:txBody>
          <a:bodyPr vert="horz" lIns="91440" tIns="45720" rIns="91440" bIns="45720" rtlCol="0">
            <a:noAutofit/>
          </a:bodyPr>
          <a:lstStyle/>
          <a:p>
            <a:pPr marL="0" indent="0" defTabSz="914400">
              <a:lnSpc>
                <a:spcPct val="90000"/>
              </a:lnSpc>
              <a:buNone/>
            </a:pPr>
            <a:endParaRPr lang="el-GR" sz="1400" dirty="0">
              <a:solidFill>
                <a:schemeClr val="bg1"/>
              </a:solidFill>
              <a:latin typeface="Calibri" panose="020F0502020204030204" pitchFamily="34" charset="0"/>
              <a:cs typeface="Calibri" panose="020F0502020204030204" pitchFamily="34" charset="0"/>
            </a:endParaRPr>
          </a:p>
          <a:p>
            <a:pPr marL="457200" indent="-457200" defTabSz="914400">
              <a:lnSpc>
                <a:spcPct val="90000"/>
              </a:lnSpc>
              <a:buAutoNum type="alphaLcParenR"/>
            </a:pPr>
            <a:r>
              <a:rPr lang="en-GB" sz="2000" dirty="0">
                <a:solidFill>
                  <a:schemeClr val="bg1"/>
                </a:solidFill>
              </a:rPr>
              <a:t>All forms of credit up to 25,000 euros granted either to cover investment needs or as working capital. </a:t>
            </a:r>
          </a:p>
          <a:p>
            <a:pPr marL="457200" indent="-457200" defTabSz="914400">
              <a:lnSpc>
                <a:spcPct val="90000"/>
              </a:lnSpc>
              <a:buAutoNum type="alphaLcParenR"/>
            </a:pPr>
            <a:r>
              <a:rPr lang="en-GB" sz="2000" dirty="0">
                <a:solidFill>
                  <a:schemeClr val="bg1"/>
                </a:solidFill>
              </a:rPr>
              <a:t>Financial leasing up to 25,000 euros for the acquisition of equipment. </a:t>
            </a:r>
          </a:p>
          <a:p>
            <a:pPr marL="457200" indent="-457200" defTabSz="914400">
              <a:lnSpc>
                <a:spcPct val="90000"/>
              </a:lnSpc>
              <a:buAutoNum type="alphaLcParenR"/>
            </a:pPr>
            <a:r>
              <a:rPr lang="en-GB" sz="2000" dirty="0">
                <a:solidFill>
                  <a:schemeClr val="bg1"/>
                </a:solidFill>
              </a:rPr>
              <a:t>Self-guarantees up to 25,000 euros, which cannot be used to obtain loans from other financial institutions.</a:t>
            </a:r>
          </a:p>
          <a:p>
            <a:pPr marL="0" indent="0" defTabSz="914400">
              <a:lnSpc>
                <a:spcPct val="90000"/>
              </a:lnSpc>
              <a:buNone/>
            </a:pPr>
            <a:endParaRPr lang="el-GR" sz="1400" dirty="0">
              <a:solidFill>
                <a:schemeClr val="bg1"/>
              </a:solidFill>
              <a:latin typeface="Calibri" panose="020F0502020204030204" pitchFamily="34" charset="0"/>
              <a:cs typeface="Calibri" panose="020F0502020204030204" pitchFamily="34" charset="0"/>
            </a:endParaRPr>
          </a:p>
          <a:p>
            <a:pPr marL="0" indent="0">
              <a:buNone/>
            </a:pPr>
            <a:r>
              <a:rPr lang="en-GB" sz="2000" dirty="0">
                <a:solidFill>
                  <a:schemeClr val="bg1"/>
                </a:solidFill>
              </a:rPr>
              <a:t>Beneficiaries of business microfinance can be very small businesses, natural persons for the establishment of very small businesses, freelancers or self-employed and social and solidarity economy operators.</a:t>
            </a:r>
            <a:endParaRPr lang="el-GR" sz="1400" dirty="0">
              <a:solidFill>
                <a:schemeClr val="bg1"/>
              </a:solidFill>
              <a:latin typeface="Calibri" panose="020F0502020204030204" pitchFamily="34" charset="0"/>
              <a:cs typeface="Calibri" panose="020F0502020204030204" pitchFamily="34" charset="0"/>
            </a:endParaRPr>
          </a:p>
          <a:p>
            <a:pPr marL="0" indent="0">
              <a:buNone/>
            </a:pPr>
            <a:br>
              <a:rPr lang="el-GR" sz="1400" dirty="0">
                <a:solidFill>
                  <a:schemeClr val="bg1"/>
                </a:solidFill>
                <a:latin typeface="Calibri" panose="020F0502020204030204" pitchFamily="34" charset="0"/>
                <a:cs typeface="Calibri" panose="020F0502020204030204" pitchFamily="34" charset="0"/>
              </a:rPr>
            </a:br>
            <a:endParaRPr lang="en-US" sz="1400" dirty="0">
              <a:solidFill>
                <a:schemeClr val="bg1"/>
              </a:solidFill>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B0A73842-23F1-7445-825B-E3A16E3AE0F1}" type="slidenum">
              <a:rPr lang="en-US">
                <a:solidFill>
                  <a:schemeClr val="tx1">
                    <a:alpha val="80000"/>
                  </a:schemeClr>
                </a:solidFill>
              </a:rPr>
              <a:pPr defTabSz="914400">
                <a:spcAft>
                  <a:spcPts val="600"/>
                </a:spcAft>
              </a:pPr>
              <a:t>16</a:t>
            </a:fld>
            <a:endParaRPr lang="en-US">
              <a:solidFill>
                <a:schemeClr val="tx1">
                  <a:alpha val="80000"/>
                </a:schemeClr>
              </a:solidFill>
            </a:endParaRPr>
          </a:p>
        </p:txBody>
      </p:sp>
      <p:sp>
        <p:nvSpPr>
          <p:cNvPr id="7" name="TextBox 6">
            <a:extLst>
              <a:ext uri="{FF2B5EF4-FFF2-40B4-BE49-F238E27FC236}">
                <a16:creationId xmlns:a16="http://schemas.microsoft.com/office/drawing/2014/main" id="{DE88480A-50C0-0342-9887-255E75CDA205}"/>
              </a:ext>
            </a:extLst>
          </p:cNvPr>
          <p:cNvSpPr txBox="1"/>
          <p:nvPr/>
        </p:nvSpPr>
        <p:spPr>
          <a:xfrm>
            <a:off x="232663" y="6219825"/>
            <a:ext cx="7097131" cy="365125"/>
          </a:xfrm>
          <a:prstGeom prst="rect">
            <a:avLst/>
          </a:prstGeom>
        </p:spPr>
        <p:txBody>
          <a:bodyPr vert="horz" lIns="91440" tIns="45720" rIns="91440" bIns="45720" rtlCol="0">
            <a:normAutofit fontScale="77500" lnSpcReduction="20000"/>
          </a:bodyPr>
          <a:lstStyle/>
          <a:p>
            <a:pPr indent="-228600" defTabSz="914400">
              <a:lnSpc>
                <a:spcPct val="90000"/>
              </a:lnSpc>
              <a:spcAft>
                <a:spcPts val="600"/>
              </a:spcAft>
              <a:buFont typeface="Arial" panose="020B0604020202020204" pitchFamily="34" charset="0"/>
              <a:buChar char="•"/>
            </a:pPr>
            <a:r>
              <a:rPr lang="en-US" sz="1050" dirty="0" err="1">
                <a:latin typeface="Calibri" panose="020F0502020204030204" pitchFamily="34" charset="0"/>
              </a:rPr>
              <a:t>Πηγή</a:t>
            </a:r>
            <a:r>
              <a:rPr lang="en-US" sz="1050" dirty="0">
                <a:latin typeface="Calibri" panose="020F0502020204030204" pitchFamily="34" charset="0"/>
              </a:rPr>
              <a:t>: </a:t>
            </a:r>
            <a:r>
              <a:rPr lang="en-US" sz="1050" dirty="0">
                <a:latin typeface="Calibri" panose="020F0502020204030204" pitchFamily="34" charset="0"/>
                <a:hlinkClick r:id="rId2"/>
              </a:rPr>
              <a:t>https://kalo.gov.gr/wp-content/uploads/2019/05/11.-%CE%9C%CE%9F%CE%A1%CE%A6%CE%95%CE%A3-%CE%A7%CE%A1%CE%97%CE%9C%CE%91%CE%A4%CE%9F%CE%94%CE%9F%CE%A4%CE%97%CE%A3%CE%97%CE%A3-%CE%A0%CE%9F%CE%9B%CE%A5-%CE%9C%CE%99%CE%9A%CE%A1%CE%A9%CE%9D-%CE%9C%CE%9C%CE%95.pdf</a:t>
            </a:r>
            <a:endParaRPr lang="en-US" sz="1050" dirty="0">
              <a:latin typeface="Calibri" panose="020F0502020204030204" pitchFamily="34" charset="0"/>
            </a:endParaRPr>
          </a:p>
        </p:txBody>
      </p:sp>
      <p:sp>
        <p:nvSpPr>
          <p:cNvPr id="2" name="TextBox 1">
            <a:extLst>
              <a:ext uri="{FF2B5EF4-FFF2-40B4-BE49-F238E27FC236}">
                <a16:creationId xmlns:a16="http://schemas.microsoft.com/office/drawing/2014/main" id="{BDFD74C3-EB3C-CCFF-0A96-AE77AF351E12}"/>
              </a:ext>
            </a:extLst>
          </p:cNvPr>
          <p:cNvSpPr txBox="1"/>
          <p:nvPr/>
        </p:nvSpPr>
        <p:spPr>
          <a:xfrm>
            <a:off x="926448" y="3059632"/>
            <a:ext cx="1998368" cy="400110"/>
          </a:xfrm>
          <a:prstGeom prst="rect">
            <a:avLst/>
          </a:prstGeom>
          <a:noFill/>
        </p:spPr>
        <p:txBody>
          <a:bodyPr wrap="none" rtlCol="0">
            <a:spAutoFit/>
          </a:bodyPr>
          <a:lstStyle/>
          <a:p>
            <a:r>
              <a:rPr lang="el-GR" sz="2000" dirty="0">
                <a:solidFill>
                  <a:schemeClr val="bg1"/>
                </a:solidFill>
                <a:latin typeface="Calibri" panose="020F0502020204030204" pitchFamily="34" charset="0"/>
                <a:cs typeface="Calibri" panose="020F0502020204030204" pitchFamily="34" charset="0"/>
              </a:rPr>
              <a:t>2. </a:t>
            </a:r>
            <a:r>
              <a:rPr lang="en-GB" sz="2000" dirty="0">
                <a:solidFill>
                  <a:schemeClr val="bg1"/>
                </a:solidFill>
                <a:latin typeface="Calibri" panose="020F0502020204030204" pitchFamily="34" charset="0"/>
                <a:cs typeface="Calibri" panose="020F0502020204030204" pitchFamily="34" charset="0"/>
              </a:rPr>
              <a:t>Microfinancing</a:t>
            </a:r>
            <a:endParaRPr lang="en-GR" sz="2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860942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3D0D6-5A77-5A45-AA2D-DF92B49CB34A}"/>
              </a:ext>
            </a:extLst>
          </p:cNvPr>
          <p:cNvSpPr>
            <a:spLocks noGrp="1"/>
          </p:cNvSpPr>
          <p:nvPr>
            <p:ph type="title"/>
          </p:nvPr>
        </p:nvSpPr>
        <p:spPr>
          <a:xfrm>
            <a:off x="334360" y="2067070"/>
            <a:ext cx="3333750" cy="3053052"/>
          </a:xfrm>
        </p:spPr>
        <p:txBody>
          <a:bodyPr>
            <a:normAutofit/>
          </a:bodyPr>
          <a:lstStyle/>
          <a:p>
            <a:pPr>
              <a:lnSpc>
                <a:spcPct val="90000"/>
              </a:lnSpc>
            </a:pPr>
            <a:r>
              <a:rPr lang="el-GR" sz="3100" b="1" dirty="0">
                <a:solidFill>
                  <a:schemeClr val="tx1"/>
                </a:solidFill>
              </a:rPr>
              <a:t>1. </a:t>
            </a:r>
            <a:r>
              <a:rPr lang="en-GB" sz="3100" b="1" dirty="0">
                <a:solidFill>
                  <a:schemeClr val="tx1"/>
                </a:solidFill>
              </a:rPr>
              <a:t>Venture Capital</a:t>
            </a:r>
            <a:endParaRPr lang="en-GR" sz="3100" b="1" dirty="0">
              <a:solidFill>
                <a:schemeClr val="tx1"/>
              </a:solidFill>
            </a:endParaRPr>
          </a:p>
        </p:txBody>
      </p:sp>
      <p:sp>
        <p:nvSpPr>
          <p:cNvPr id="3" name="Content Placeholder 2">
            <a:extLst>
              <a:ext uri="{FF2B5EF4-FFF2-40B4-BE49-F238E27FC236}">
                <a16:creationId xmlns:a16="http://schemas.microsoft.com/office/drawing/2014/main" id="{6D0E5B74-FFF8-4041-ADED-E2B8E3B5A3BB}"/>
              </a:ext>
            </a:extLst>
          </p:cNvPr>
          <p:cNvSpPr>
            <a:spLocks noGrp="1"/>
          </p:cNvSpPr>
          <p:nvPr>
            <p:ph idx="1"/>
          </p:nvPr>
        </p:nvSpPr>
        <p:spPr>
          <a:xfrm>
            <a:off x="3752193" y="1332794"/>
            <a:ext cx="4836837" cy="4351338"/>
          </a:xfrm>
        </p:spPr>
        <p:txBody>
          <a:bodyPr>
            <a:normAutofit fontScale="62500" lnSpcReduction="20000"/>
          </a:bodyPr>
          <a:lstStyle/>
          <a:p>
            <a:pPr marL="0" indent="0">
              <a:buNone/>
            </a:pPr>
            <a:r>
              <a:rPr lang="en-GB" sz="4000" b="0" i="0" dirty="0">
                <a:solidFill>
                  <a:srgbClr val="111111"/>
                </a:solidFill>
                <a:effectLst/>
                <a:cs typeface="Calibri" panose="020F0502020204030204" pitchFamily="34" charset="0"/>
              </a:rPr>
              <a:t>A venture capital (VC) is a private equity investor that provides capital to companies with high growth potential in exchange for an equity stake. This could be funding </a:t>
            </a:r>
            <a:r>
              <a:rPr lang="en-GB" sz="4000" b="0" i="0" u="sng" dirty="0">
                <a:solidFill>
                  <a:srgbClr val="2C40D0"/>
                </a:solidFill>
                <a:effectLst/>
                <a:cs typeface="Calibri" panose="020F0502020204030204" pitchFamily="34" charset="0"/>
                <a:hlinkClick r:id="rId2"/>
              </a:rPr>
              <a:t>startup</a:t>
            </a:r>
            <a:r>
              <a:rPr lang="en-GB" sz="4000" b="0" i="0" dirty="0">
                <a:solidFill>
                  <a:srgbClr val="111111"/>
                </a:solidFill>
                <a:effectLst/>
                <a:cs typeface="Calibri" panose="020F0502020204030204" pitchFamily="34" charset="0"/>
              </a:rPr>
              <a:t> ventures or supporting small companies that wish to expand but do not have access to </a:t>
            </a:r>
            <a:r>
              <a:rPr lang="en-GB" sz="4000" b="0" i="0" u="sng" dirty="0">
                <a:solidFill>
                  <a:srgbClr val="2C40D0"/>
                </a:solidFill>
                <a:effectLst/>
                <a:cs typeface="Calibri" panose="020F0502020204030204" pitchFamily="34" charset="0"/>
                <a:hlinkClick r:id="rId3"/>
              </a:rPr>
              <a:t>equities markets</a:t>
            </a:r>
            <a:r>
              <a:rPr lang="en-GB" sz="4000" b="0" i="0" dirty="0">
                <a:solidFill>
                  <a:srgbClr val="111111"/>
                </a:solidFill>
                <a:effectLst/>
                <a:cs typeface="Calibri" panose="020F0502020204030204" pitchFamily="34" charset="0"/>
              </a:rPr>
              <a:t>.</a:t>
            </a:r>
            <a:endParaRPr lang="en-GR" sz="2200" dirty="0">
              <a:cs typeface="Calibri" panose="020F0502020204030204" pitchFamily="34" charset="0"/>
            </a:endParaRPr>
          </a:p>
        </p:txBody>
      </p:sp>
      <p:sp>
        <p:nvSpPr>
          <p:cNvPr id="4" name="Slide Number Placeholder 3">
            <a:extLst>
              <a:ext uri="{FF2B5EF4-FFF2-40B4-BE49-F238E27FC236}">
                <a16:creationId xmlns:a16="http://schemas.microsoft.com/office/drawing/2014/main" id="{B90F7359-E22F-634C-9AA1-E0C39CF80736}"/>
              </a:ext>
            </a:extLst>
          </p:cNvPr>
          <p:cNvSpPr>
            <a:spLocks noGrp="1"/>
          </p:cNvSpPr>
          <p:nvPr>
            <p:ph type="sldNum" sz="quarter" idx="12"/>
          </p:nvPr>
        </p:nvSpPr>
        <p:spPr>
          <a:xfrm>
            <a:off x="6457950" y="6356350"/>
            <a:ext cx="2057400" cy="365125"/>
          </a:xfrm>
        </p:spPr>
        <p:txBody>
          <a:bodyPr>
            <a:normAutofit/>
          </a:bodyPr>
          <a:lstStyle/>
          <a:p>
            <a:pPr>
              <a:spcAft>
                <a:spcPts val="600"/>
              </a:spcAft>
            </a:pPr>
            <a:fld id="{B0A73842-23F1-7445-825B-E3A16E3AE0F1}" type="slidenum">
              <a:rPr lang="en-US">
                <a:solidFill>
                  <a:schemeClr val="bg1"/>
                </a:solidFill>
              </a:rPr>
              <a:pPr>
                <a:spcAft>
                  <a:spcPts val="600"/>
                </a:spcAft>
              </a:pPr>
              <a:t>17</a:t>
            </a:fld>
            <a:endParaRPr lang="en-US">
              <a:solidFill>
                <a:schemeClr val="bg1"/>
              </a:solidFill>
            </a:endParaRPr>
          </a:p>
        </p:txBody>
      </p:sp>
      <p:sp>
        <p:nvSpPr>
          <p:cNvPr id="7" name="TextBox 6">
            <a:extLst>
              <a:ext uri="{FF2B5EF4-FFF2-40B4-BE49-F238E27FC236}">
                <a16:creationId xmlns:a16="http://schemas.microsoft.com/office/drawing/2014/main" id="{F959CBF0-6432-1F42-9044-DF3457408C2F}"/>
              </a:ext>
            </a:extLst>
          </p:cNvPr>
          <p:cNvSpPr txBox="1"/>
          <p:nvPr/>
        </p:nvSpPr>
        <p:spPr>
          <a:xfrm>
            <a:off x="0" y="6441484"/>
            <a:ext cx="8229600" cy="461665"/>
          </a:xfrm>
          <a:prstGeom prst="rect">
            <a:avLst/>
          </a:prstGeom>
          <a:noFill/>
        </p:spPr>
        <p:txBody>
          <a:bodyPr wrap="square" rtlCol="0">
            <a:spAutoFit/>
          </a:bodyPr>
          <a:lstStyle/>
          <a:p>
            <a:pPr>
              <a:spcAft>
                <a:spcPts val="600"/>
              </a:spcAft>
            </a:pPr>
            <a:r>
              <a:rPr lang="el-GR" sz="800" dirty="0" err="1">
                <a:latin typeface="Calibri" panose="020F0502020204030204" pitchFamily="34" charset="0"/>
              </a:rPr>
              <a:t>Πηγ</a:t>
            </a:r>
            <a:r>
              <a:rPr lang="en-US" sz="800" dirty="0" err="1">
                <a:latin typeface="Calibri" panose="020F0502020204030204" pitchFamily="34" charset="0"/>
              </a:rPr>
              <a:t>ή</a:t>
            </a:r>
            <a:r>
              <a:rPr lang="el-GR" sz="800" dirty="0">
                <a:latin typeface="Calibri" panose="020F0502020204030204" pitchFamily="34" charset="0"/>
              </a:rPr>
              <a:t>: </a:t>
            </a:r>
            <a:r>
              <a:rPr lang="en-GB" sz="800" dirty="0">
                <a:latin typeface="Calibri" panose="020F0502020204030204" pitchFamily="34" charset="0"/>
                <a:hlinkClick r:id="rId4"/>
              </a:rPr>
              <a:t>https://kalo.gov.gr/wp-content/uploads/2019/05/11.-%CE%9C%CE%9F%CE%A1%CE%A6%CE%95%CE%A3-%CE%A7%CE%A1%CE%97%CE%9C%CE%91%CE%A4%CE%9F%CE%94%CE%9F%CE%A4%CE%97%CE%A3%CE%97%CE%A3-%CE%A0%CE%9F%CE%9B%CE%A5-%CE%9C%CE%99%CE%9A%CE%A1%CE%A9%CE%9D-%CE%9C%CE%9C%CE%95.pdf</a:t>
            </a:r>
            <a:endParaRPr lang="en-GR" sz="800" dirty="0">
              <a:latin typeface="Calibri" panose="020F0502020204030204" pitchFamily="34" charset="0"/>
            </a:endParaRPr>
          </a:p>
        </p:txBody>
      </p:sp>
      <p:sp>
        <p:nvSpPr>
          <p:cNvPr id="8" name="Rectangle 7">
            <a:extLst>
              <a:ext uri="{FF2B5EF4-FFF2-40B4-BE49-F238E27FC236}">
                <a16:creationId xmlns:a16="http://schemas.microsoft.com/office/drawing/2014/main" id="{87D95196-6D3D-3FD7-F75D-B63AA67969AC}"/>
              </a:ext>
            </a:extLst>
          </p:cNvPr>
          <p:cNvSpPr/>
          <p:nvPr/>
        </p:nvSpPr>
        <p:spPr>
          <a:xfrm>
            <a:off x="628650" y="99378"/>
            <a:ext cx="7876032" cy="646331"/>
          </a:xfrm>
          <a:prstGeom prst="rect">
            <a:avLst/>
          </a:prstGeom>
        </p:spPr>
        <p:txBody>
          <a:bodyPr wrap="square">
            <a:spAutoFit/>
          </a:bodyPr>
          <a:lstStyle/>
          <a:p>
            <a:r>
              <a:rPr lang="el-GR" sz="3600" dirty="0">
                <a:latin typeface="Calibri" panose="020F0502020204030204" pitchFamily="34" charset="0"/>
              </a:rPr>
              <a:t>Β. </a:t>
            </a:r>
            <a:r>
              <a:rPr lang="en-US" sz="3600" dirty="0">
                <a:latin typeface="Calibri" panose="020F0502020204030204" pitchFamily="34" charset="0"/>
              </a:rPr>
              <a:t>Alternative Funding Sources </a:t>
            </a:r>
            <a:r>
              <a:rPr lang="el-GR" sz="3600" dirty="0">
                <a:latin typeface="Calibri" panose="020F0502020204030204" pitchFamily="34" charset="0"/>
              </a:rPr>
              <a:t> </a:t>
            </a:r>
            <a:endParaRPr lang="en-GR" sz="3600" dirty="0">
              <a:latin typeface="Calibri" panose="020F0502020204030204" pitchFamily="34" charset="0"/>
            </a:endParaRPr>
          </a:p>
        </p:txBody>
      </p:sp>
    </p:spTree>
    <p:extLst>
      <p:ext uri="{BB962C8B-B14F-4D97-AF65-F5344CB8AC3E}">
        <p14:creationId xmlns:p14="http://schemas.microsoft.com/office/powerpoint/2010/main" val="2855003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C501093D-CBEE-4C07-A83F-1CD0C62EBF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7402" y="1347019"/>
            <a:ext cx="4087000" cy="3539022"/>
          </a:xfrm>
          <a:prstGeom prst="rect">
            <a:avLst/>
          </a:prstGeom>
        </p:spPr>
      </p:pic>
      <p:sp>
        <p:nvSpPr>
          <p:cNvPr id="4" name="Ορθογώνιο 3">
            <a:extLst>
              <a:ext uri="{FF2B5EF4-FFF2-40B4-BE49-F238E27FC236}">
                <a16:creationId xmlns:a16="http://schemas.microsoft.com/office/drawing/2014/main" id="{C9B61E12-26B0-4048-88F9-E1648D68091D}"/>
              </a:ext>
            </a:extLst>
          </p:cNvPr>
          <p:cNvSpPr/>
          <p:nvPr/>
        </p:nvSpPr>
        <p:spPr>
          <a:xfrm>
            <a:off x="5584719" y="5593395"/>
            <a:ext cx="2177845" cy="276999"/>
          </a:xfrm>
          <a:prstGeom prst="rect">
            <a:avLst/>
          </a:prstGeom>
        </p:spPr>
        <p:txBody>
          <a:bodyPr wrap="square">
            <a:spAutoFit/>
          </a:bodyPr>
          <a:lstStyle/>
          <a:p>
            <a:pPr algn="ctr"/>
            <a:r>
              <a:rPr lang="en-US" sz="1200" dirty="0">
                <a:latin typeface="Calibri" panose="020F0502020204030204" pitchFamily="34" charset="0"/>
              </a:rPr>
              <a:t>Source: </a:t>
            </a:r>
            <a:r>
              <a:rPr lang="en-US" sz="1200" dirty="0" err="1">
                <a:latin typeface="Calibri" panose="020F0502020204030204" pitchFamily="34" charset="0"/>
              </a:rPr>
              <a:t>Techcrunch</a:t>
            </a:r>
            <a:endParaRPr lang="el-GR" sz="1200" dirty="0">
              <a:latin typeface="Calibri" panose="020F0502020204030204" pitchFamily="34" charset="0"/>
            </a:endParaRPr>
          </a:p>
        </p:txBody>
      </p:sp>
      <p:pic>
        <p:nvPicPr>
          <p:cNvPr id="2" name="Εικόνα 1">
            <a:extLst>
              <a:ext uri="{FF2B5EF4-FFF2-40B4-BE49-F238E27FC236}">
                <a16:creationId xmlns:a16="http://schemas.microsoft.com/office/drawing/2014/main" id="{F3D33548-9C1A-425A-B961-4CBFD09B171A}"/>
              </a:ext>
            </a:extLst>
          </p:cNvPr>
          <p:cNvPicPr>
            <a:picLocks noChangeAspect="1"/>
          </p:cNvPicPr>
          <p:nvPr/>
        </p:nvPicPr>
        <p:blipFill>
          <a:blip r:embed="rId3"/>
          <a:stretch>
            <a:fillRect/>
          </a:stretch>
        </p:blipFill>
        <p:spPr>
          <a:xfrm>
            <a:off x="266083" y="1927121"/>
            <a:ext cx="4522599" cy="3450532"/>
          </a:xfrm>
          <a:prstGeom prst="rect">
            <a:avLst/>
          </a:prstGeom>
        </p:spPr>
      </p:pic>
      <p:sp>
        <p:nvSpPr>
          <p:cNvPr id="5" name="Ορθογώνιο 4">
            <a:extLst>
              <a:ext uri="{FF2B5EF4-FFF2-40B4-BE49-F238E27FC236}">
                <a16:creationId xmlns:a16="http://schemas.microsoft.com/office/drawing/2014/main" id="{639CD575-435C-436F-BA43-F831D6D875C9}"/>
              </a:ext>
            </a:extLst>
          </p:cNvPr>
          <p:cNvSpPr/>
          <p:nvPr/>
        </p:nvSpPr>
        <p:spPr>
          <a:xfrm>
            <a:off x="1438461" y="5593395"/>
            <a:ext cx="2177845" cy="276999"/>
          </a:xfrm>
          <a:prstGeom prst="rect">
            <a:avLst/>
          </a:prstGeom>
        </p:spPr>
        <p:txBody>
          <a:bodyPr wrap="square">
            <a:spAutoFit/>
          </a:bodyPr>
          <a:lstStyle/>
          <a:p>
            <a:pPr algn="ctr"/>
            <a:r>
              <a:rPr lang="en-US" sz="1200" dirty="0">
                <a:latin typeface="Calibri" panose="020F0502020204030204" pitchFamily="34" charset="0"/>
              </a:rPr>
              <a:t>Source: </a:t>
            </a:r>
            <a:r>
              <a:rPr lang="en-US" sz="1200" dirty="0" err="1">
                <a:latin typeface="Calibri" panose="020F0502020204030204" pitchFamily="34" charset="0"/>
              </a:rPr>
              <a:t>PitchBook</a:t>
            </a:r>
            <a:endParaRPr lang="el-GR" sz="1200" dirty="0">
              <a:latin typeface="Calibri" panose="020F0502020204030204" pitchFamily="34" charset="0"/>
            </a:endParaRPr>
          </a:p>
        </p:txBody>
      </p:sp>
      <p:sp>
        <p:nvSpPr>
          <p:cNvPr id="6" name="TextBox 5">
            <a:extLst>
              <a:ext uri="{FF2B5EF4-FFF2-40B4-BE49-F238E27FC236}">
                <a16:creationId xmlns:a16="http://schemas.microsoft.com/office/drawing/2014/main" id="{223116E2-772F-445D-931F-4240C635A6E8}"/>
              </a:ext>
            </a:extLst>
          </p:cNvPr>
          <p:cNvSpPr txBox="1"/>
          <p:nvPr/>
        </p:nvSpPr>
        <p:spPr>
          <a:xfrm>
            <a:off x="757085" y="314632"/>
            <a:ext cx="7806812" cy="369332"/>
          </a:xfrm>
          <a:prstGeom prst="rect">
            <a:avLst/>
          </a:prstGeom>
          <a:noFill/>
          <a:ln>
            <a:solidFill>
              <a:schemeClr val="accent1"/>
            </a:solidFill>
          </a:ln>
        </p:spPr>
        <p:txBody>
          <a:bodyPr wrap="square" rtlCol="0">
            <a:spAutoFit/>
          </a:bodyPr>
          <a:lstStyle/>
          <a:p>
            <a:pPr algn="ctr"/>
            <a:r>
              <a:rPr lang="en-US" dirty="0">
                <a:latin typeface="Calibri" panose="020F0502020204030204" pitchFamily="34" charset="0"/>
              </a:rPr>
              <a:t>VC’s Performance</a:t>
            </a:r>
            <a:endParaRPr lang="el-GR" dirty="0">
              <a:latin typeface="Calibri" panose="020F0502020204030204" pitchFamily="34" charset="0"/>
            </a:endParaRPr>
          </a:p>
        </p:txBody>
      </p:sp>
    </p:spTree>
    <p:extLst>
      <p:ext uri="{BB962C8B-B14F-4D97-AF65-F5344CB8AC3E}">
        <p14:creationId xmlns:p14="http://schemas.microsoft.com/office/powerpoint/2010/main" val="3671662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3D0D6-5A77-5A45-AA2D-DF92B49CB34A}"/>
              </a:ext>
            </a:extLst>
          </p:cNvPr>
          <p:cNvSpPr>
            <a:spLocks noGrp="1"/>
          </p:cNvSpPr>
          <p:nvPr>
            <p:ph type="title"/>
          </p:nvPr>
        </p:nvSpPr>
        <p:spPr>
          <a:xfrm>
            <a:off x="482601" y="1751097"/>
            <a:ext cx="2859689" cy="336332"/>
          </a:xfrm>
          <a:noFill/>
          <a:ln w="19050">
            <a:noFill/>
          </a:ln>
        </p:spPr>
        <p:txBody>
          <a:bodyPr wrap="square" anchor="ctr">
            <a:noAutofit/>
          </a:bodyPr>
          <a:lstStyle/>
          <a:p>
            <a:r>
              <a:rPr lang="el-GR" sz="2400" b="1" dirty="0">
                <a:solidFill>
                  <a:schemeClr val="bg1"/>
                </a:solidFill>
                <a:latin typeface="Calibri" panose="020F0502020204030204" pitchFamily="34" charset="0"/>
                <a:cs typeface="Calibri" panose="020F0502020204030204" pitchFamily="34" charset="0"/>
              </a:rPr>
              <a:t>2. </a:t>
            </a:r>
            <a:r>
              <a:rPr lang="en-GB" sz="2400" b="1" dirty="0">
                <a:solidFill>
                  <a:schemeClr val="bg1"/>
                </a:solidFill>
                <a:latin typeface="Calibri" panose="020F0502020204030204" pitchFamily="34" charset="0"/>
                <a:cs typeface="Calibri" panose="020F0502020204030204" pitchFamily="34" charset="0"/>
              </a:rPr>
              <a:t>Leasing</a:t>
            </a:r>
            <a:endParaRPr lang="en-GR" sz="2400" b="1"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D0E5B74-FFF8-4041-ADED-E2B8E3B5A3BB}"/>
              </a:ext>
            </a:extLst>
          </p:cNvPr>
          <p:cNvSpPr>
            <a:spLocks noGrp="1"/>
          </p:cNvSpPr>
          <p:nvPr>
            <p:ph idx="1"/>
          </p:nvPr>
        </p:nvSpPr>
        <p:spPr>
          <a:xfrm>
            <a:off x="724340" y="2298162"/>
            <a:ext cx="2522980" cy="2261675"/>
          </a:xfrm>
        </p:spPr>
        <p:txBody>
          <a:bodyPr>
            <a:normAutofit/>
          </a:bodyPr>
          <a:lstStyle/>
          <a:p>
            <a:pPr marL="0" indent="0">
              <a:lnSpc>
                <a:spcPct val="90000"/>
              </a:lnSpc>
              <a:buNone/>
            </a:pPr>
            <a:r>
              <a:rPr lang="en-GB" sz="1600" dirty="0">
                <a:solidFill>
                  <a:schemeClr val="bg1"/>
                </a:solidFill>
              </a:rPr>
              <a:t>Leasing is a very easy way for modern businesses to be financed regardless of their size. </a:t>
            </a:r>
          </a:p>
          <a:p>
            <a:pPr marL="0" indent="0">
              <a:lnSpc>
                <a:spcPct val="90000"/>
              </a:lnSpc>
              <a:buNone/>
            </a:pPr>
            <a:r>
              <a:rPr lang="en-GB" sz="1600" dirty="0">
                <a:solidFill>
                  <a:schemeClr val="bg1"/>
                </a:solidFill>
              </a:rPr>
              <a:t>Through leasing businesses can acquire facilities or technological equipment without having to commit their funds.</a:t>
            </a:r>
            <a:endParaRPr lang="en-GR" sz="1200" dirty="0">
              <a:solidFill>
                <a:schemeClr val="bg1"/>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90F7359-E22F-634C-9AA1-E0C39CF80736}"/>
              </a:ext>
            </a:extLst>
          </p:cNvPr>
          <p:cNvSpPr>
            <a:spLocks noGrp="1"/>
          </p:cNvSpPr>
          <p:nvPr>
            <p:ph type="sldNum" sz="quarter" idx="12"/>
          </p:nvPr>
        </p:nvSpPr>
        <p:spPr>
          <a:xfrm>
            <a:off x="6457950" y="6356350"/>
            <a:ext cx="2057400" cy="365125"/>
          </a:xfrm>
        </p:spPr>
        <p:txBody>
          <a:bodyPr>
            <a:normAutofit/>
          </a:bodyPr>
          <a:lstStyle/>
          <a:p>
            <a:pPr>
              <a:spcAft>
                <a:spcPts val="600"/>
              </a:spcAft>
            </a:pPr>
            <a:fld id="{B0A73842-23F1-7445-825B-E3A16E3AE0F1}" type="slidenum">
              <a:rPr lang="en-US" smtClean="0"/>
              <a:pPr>
                <a:spcAft>
                  <a:spcPts val="600"/>
                </a:spcAft>
              </a:pPr>
              <a:t>19</a:t>
            </a:fld>
            <a:endParaRPr lang="en-US"/>
          </a:p>
        </p:txBody>
      </p:sp>
      <p:pic>
        <p:nvPicPr>
          <p:cNvPr id="6" name="Picture 5">
            <a:extLst>
              <a:ext uri="{FF2B5EF4-FFF2-40B4-BE49-F238E27FC236}">
                <a16:creationId xmlns:a16="http://schemas.microsoft.com/office/drawing/2014/main" id="{75E7ABF1-4058-8C4B-805A-E1E2799694D8}"/>
              </a:ext>
            </a:extLst>
          </p:cNvPr>
          <p:cNvPicPr>
            <a:picLocks noChangeAspect="1"/>
          </p:cNvPicPr>
          <p:nvPr/>
        </p:nvPicPr>
        <p:blipFill>
          <a:blip r:embed="rId2"/>
          <a:stretch>
            <a:fillRect/>
          </a:stretch>
        </p:blipFill>
        <p:spPr>
          <a:xfrm>
            <a:off x="3973322" y="1883542"/>
            <a:ext cx="4688077" cy="2930048"/>
          </a:xfrm>
          <a:prstGeom prst="rect">
            <a:avLst/>
          </a:prstGeom>
        </p:spPr>
      </p:pic>
      <p:sp>
        <p:nvSpPr>
          <p:cNvPr id="8" name="TextBox 7">
            <a:extLst>
              <a:ext uri="{FF2B5EF4-FFF2-40B4-BE49-F238E27FC236}">
                <a16:creationId xmlns:a16="http://schemas.microsoft.com/office/drawing/2014/main" id="{280BDFBE-D01A-F847-B7BC-7E36BC336820}"/>
              </a:ext>
            </a:extLst>
          </p:cNvPr>
          <p:cNvSpPr txBox="1"/>
          <p:nvPr/>
        </p:nvSpPr>
        <p:spPr>
          <a:xfrm>
            <a:off x="0" y="6441484"/>
            <a:ext cx="8229600" cy="461665"/>
          </a:xfrm>
          <a:prstGeom prst="rect">
            <a:avLst/>
          </a:prstGeom>
          <a:noFill/>
        </p:spPr>
        <p:txBody>
          <a:bodyPr wrap="square" rtlCol="0">
            <a:spAutoFit/>
          </a:bodyPr>
          <a:lstStyle/>
          <a:p>
            <a:pPr>
              <a:spcAft>
                <a:spcPts val="600"/>
              </a:spcAft>
            </a:pPr>
            <a:r>
              <a:rPr lang="el-GR" sz="800" dirty="0" err="1">
                <a:solidFill>
                  <a:schemeClr val="bg1"/>
                </a:solidFill>
                <a:latin typeface="Calibri" panose="020F0502020204030204" pitchFamily="34" charset="0"/>
              </a:rPr>
              <a:t>Πηγ</a:t>
            </a:r>
            <a:r>
              <a:rPr lang="en-US" sz="800" dirty="0" err="1">
                <a:solidFill>
                  <a:schemeClr val="bg1"/>
                </a:solidFill>
                <a:latin typeface="Calibri" panose="020F0502020204030204" pitchFamily="34" charset="0"/>
              </a:rPr>
              <a:t>ή</a:t>
            </a:r>
            <a:r>
              <a:rPr lang="el-GR" sz="800" dirty="0">
                <a:solidFill>
                  <a:schemeClr val="bg1"/>
                </a:solidFill>
                <a:latin typeface="Calibri" panose="020F0502020204030204" pitchFamily="34" charset="0"/>
              </a:rPr>
              <a:t>: </a:t>
            </a:r>
            <a:r>
              <a:rPr lang="en-GB" sz="800" dirty="0">
                <a:latin typeface="Calibri" panose="020F0502020204030204" pitchFamily="34" charset="0"/>
                <a:hlinkClick r:id="rId3"/>
              </a:rPr>
              <a:t>https://kalo.gov.gr/wp-content/uploads/2019/05/11.-%CE%9C%CE%9F%CE%A1%CE%A6%CE%95%CE%A3-%CE%A7%CE%A1%CE%97%CE%9C%CE%91%CE%A4%CE%9F%CE%94%CE%9F%CE%A4%CE%97%CE%A3%CE%97%CE%A3-%CE%A0%CE%9F%CE%9B%CE%A5-%CE%9C%CE%99%CE%9A%CE%A1%CE%A9%CE%9D-%CE%9C%CE%9C%CE%95.pdf</a:t>
            </a:r>
            <a:endParaRPr lang="en-GR" sz="800" dirty="0">
              <a:latin typeface="Calibri" panose="020F0502020204030204" pitchFamily="34" charset="0"/>
            </a:endParaRPr>
          </a:p>
        </p:txBody>
      </p:sp>
    </p:spTree>
    <p:extLst>
      <p:ext uri="{BB962C8B-B14F-4D97-AF65-F5344CB8AC3E}">
        <p14:creationId xmlns:p14="http://schemas.microsoft.com/office/powerpoint/2010/main" val="40282305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8514" y="3237922"/>
            <a:ext cx="2517406" cy="382156"/>
          </a:xfrm>
          <a:prstGeom prst="rect">
            <a:avLst/>
          </a:prstGeom>
        </p:spPr>
        <p:txBody>
          <a:bodyPr vert="horz" wrap="square" lIns="0" tIns="12700" rIns="0" bIns="0" rtlCol="0">
            <a:spAutoFit/>
          </a:bodyPr>
          <a:lstStyle/>
          <a:p>
            <a:pPr marL="220979" marR="5080" indent="-208915">
              <a:lnSpc>
                <a:spcPct val="100000"/>
              </a:lnSpc>
              <a:spcBef>
                <a:spcPts val="100"/>
              </a:spcBef>
            </a:pPr>
            <a:r>
              <a:rPr lang="en-US" sz="2400" dirty="0">
                <a:solidFill>
                  <a:srgbClr val="002060"/>
                </a:solidFill>
                <a:latin typeface="Calibri" panose="020F0502020204030204" pitchFamily="34" charset="0"/>
                <a:cs typeface="Calibri" panose="020F0502020204030204" pitchFamily="34" charset="0"/>
              </a:rPr>
              <a:t>Financial Planning</a:t>
            </a:r>
            <a:endParaRPr sz="2400" dirty="0">
              <a:solidFill>
                <a:srgbClr val="002060"/>
              </a:solidFill>
              <a:latin typeface="Calibri" panose="020F0502020204030204" pitchFamily="34" charset="0"/>
              <a:cs typeface="Calibri" panose="020F0502020204030204" pitchFamily="34" charset="0"/>
            </a:endParaRPr>
          </a:p>
        </p:txBody>
      </p:sp>
      <p:sp>
        <p:nvSpPr>
          <p:cNvPr id="3" name="object 3"/>
          <p:cNvSpPr/>
          <p:nvPr/>
        </p:nvSpPr>
        <p:spPr>
          <a:xfrm>
            <a:off x="4553711" y="1580388"/>
            <a:ext cx="0" cy="4223385"/>
          </a:xfrm>
          <a:custGeom>
            <a:avLst/>
            <a:gdLst/>
            <a:ahLst/>
            <a:cxnLst/>
            <a:rect l="l" t="t" r="r" b="b"/>
            <a:pathLst>
              <a:path h="4223385">
                <a:moveTo>
                  <a:pt x="0" y="4223283"/>
                </a:moveTo>
                <a:lnTo>
                  <a:pt x="0" y="0"/>
                </a:lnTo>
              </a:path>
            </a:pathLst>
          </a:custGeom>
          <a:ln w="12700">
            <a:solidFill>
              <a:srgbClr val="08121F"/>
            </a:solidFill>
          </a:ln>
        </p:spPr>
        <p:txBody>
          <a:bodyPr wrap="square" lIns="0" tIns="0" rIns="0" bIns="0" rtlCol="0"/>
          <a:lstStyle/>
          <a:p>
            <a:endParaRPr dirty="0">
              <a:latin typeface="Calibri" panose="020F0502020204030204" pitchFamily="34" charset="0"/>
            </a:endParaRPr>
          </a:p>
        </p:txBody>
      </p:sp>
      <p:sp>
        <p:nvSpPr>
          <p:cNvPr id="9" name="object 4">
            <a:extLst>
              <a:ext uri="{FF2B5EF4-FFF2-40B4-BE49-F238E27FC236}">
                <a16:creationId xmlns:a16="http://schemas.microsoft.com/office/drawing/2014/main" id="{E3B635D5-EEA2-9D03-C3A2-1BA2B7EA96B4}"/>
              </a:ext>
            </a:extLst>
          </p:cNvPr>
          <p:cNvSpPr txBox="1"/>
          <p:nvPr/>
        </p:nvSpPr>
        <p:spPr>
          <a:xfrm>
            <a:off x="4938140" y="2792349"/>
            <a:ext cx="3519170" cy="941069"/>
          </a:xfrm>
          <a:prstGeom prst="rect">
            <a:avLst/>
          </a:prstGeom>
        </p:spPr>
        <p:txBody>
          <a:bodyPr vert="horz" wrap="square" lIns="0" tIns="13335" rIns="0" bIns="0" rtlCol="0">
            <a:spAutoFit/>
          </a:bodyPr>
          <a:lstStyle/>
          <a:p>
            <a:pPr marL="12065" marR="5080" algn="ctr">
              <a:lnSpc>
                <a:spcPct val="100000"/>
              </a:lnSpc>
              <a:spcBef>
                <a:spcPts val="105"/>
              </a:spcBef>
            </a:pPr>
            <a:r>
              <a:rPr sz="2000" dirty="0">
                <a:latin typeface="Calibri" panose="020F0502020204030204" pitchFamily="34" charset="0"/>
                <a:cs typeface="Calibri" panose="020F0502020204030204" pitchFamily="34" charset="0"/>
              </a:rPr>
              <a:t>Not</a:t>
            </a:r>
            <a:r>
              <a:rPr sz="2000" spc="-3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just</a:t>
            </a:r>
            <a:r>
              <a:rPr sz="2000" spc="-3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numbers</a:t>
            </a:r>
            <a:r>
              <a:rPr sz="2000" spc="-4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but</a:t>
            </a:r>
            <a:r>
              <a:rPr sz="2000" spc="-3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rather</a:t>
            </a:r>
            <a:r>
              <a:rPr sz="2000" spc="-5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the </a:t>
            </a:r>
            <a:r>
              <a:rPr sz="2000" spc="-54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reflection of your thoughts, </a:t>
            </a:r>
            <a:r>
              <a:rPr sz="2000" spc="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goals</a:t>
            </a:r>
            <a:r>
              <a:rPr sz="2000" spc="-1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and</a:t>
            </a:r>
            <a:r>
              <a:rPr sz="2000" spc="-1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strategy</a:t>
            </a:r>
          </a:p>
        </p:txBody>
      </p:sp>
    </p:spTree>
    <p:extLst>
      <p:ext uri="{BB962C8B-B14F-4D97-AF65-F5344CB8AC3E}">
        <p14:creationId xmlns:p14="http://schemas.microsoft.com/office/powerpoint/2010/main" val="580315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1A0E45-F750-4647-860E-1A0DA3E6DCA9}"/>
              </a:ext>
            </a:extLst>
          </p:cNvPr>
          <p:cNvSpPr txBox="1"/>
          <p:nvPr/>
        </p:nvSpPr>
        <p:spPr>
          <a:xfrm>
            <a:off x="619474" y="2235200"/>
            <a:ext cx="2691286" cy="2387600"/>
          </a:xfrm>
          <a:prstGeom prst="rect">
            <a:avLst/>
          </a:prstGeom>
        </p:spPr>
        <p:txBody>
          <a:bodyPr vert="horz" lIns="91440" tIns="45720" rIns="91440" bIns="45720" rtlCol="0" anchor="b">
            <a:normAutofit fontScale="85000" lnSpcReduction="20000"/>
          </a:bodyPr>
          <a:lstStyle/>
          <a:p>
            <a:pPr algn="just" defTabSz="914400">
              <a:lnSpc>
                <a:spcPct val="110000"/>
              </a:lnSpc>
              <a:spcBef>
                <a:spcPct val="0"/>
              </a:spcBef>
              <a:spcAft>
                <a:spcPts val="600"/>
              </a:spcAft>
            </a:pPr>
            <a:r>
              <a:rPr lang="en-GB" sz="1600" dirty="0">
                <a:latin typeface="Calibri" panose="020F0502020204030204" pitchFamily="34" charset="0"/>
                <a:cs typeface="Calibri" panose="020F0502020204030204" pitchFamily="34" charset="0"/>
              </a:rPr>
              <a:t>Leasing is the form of financing of fixed equipment, where a leasing company buys the asset indicated by the customer (the business) and then the leasing company leases the asset to the business for a monthly or quarterly rent. It is also agreed whether or not the asset will be purchased by the company at the end of the lease at a pre-agreed value.</a:t>
            </a:r>
            <a:endParaRPr lang="el-GR" sz="1600" kern="1200" dirty="0">
              <a:latin typeface="Calibri" panose="020F0502020204030204" pitchFamily="34" charset="0"/>
              <a:ea typeface="+mj-ea"/>
              <a:cs typeface="Calibri" panose="020F0502020204030204" pitchFamily="34" charset="0"/>
            </a:endParaRPr>
          </a:p>
        </p:txBody>
      </p:sp>
      <p:sp>
        <p:nvSpPr>
          <p:cNvPr id="4" name="Slide Number Placeholder 3">
            <a:extLst>
              <a:ext uri="{FF2B5EF4-FFF2-40B4-BE49-F238E27FC236}">
                <a16:creationId xmlns:a16="http://schemas.microsoft.com/office/drawing/2014/main" id="{4E13620C-360F-DF45-B19A-0D1F9688C6A5}"/>
              </a:ext>
            </a:extLst>
          </p:cNvPr>
          <p:cNvSpPr>
            <a:spLocks noGrp="1"/>
          </p:cNvSpPr>
          <p:nvPr>
            <p:ph type="sldNum" sz="quarter" idx="12"/>
          </p:nvPr>
        </p:nvSpPr>
        <p:spPr>
          <a:xfrm>
            <a:off x="6918595" y="6356350"/>
            <a:ext cx="1334620" cy="365125"/>
          </a:xfrm>
        </p:spPr>
        <p:txBody>
          <a:bodyPr vert="horz" lIns="91440" tIns="45720" rIns="91440" bIns="45720" rtlCol="0" anchor="ctr">
            <a:normAutofit/>
          </a:bodyPr>
          <a:lstStyle/>
          <a:p>
            <a:pPr defTabSz="914400">
              <a:spcAft>
                <a:spcPts val="600"/>
              </a:spcAft>
            </a:pPr>
            <a:fld id="{B0A73842-23F1-7445-825B-E3A16E3AE0F1}" type="slidenum">
              <a:rPr lang="en-US">
                <a:solidFill>
                  <a:schemeClr val="bg1">
                    <a:lumMod val="50000"/>
                  </a:schemeClr>
                </a:solidFill>
              </a:rPr>
              <a:pPr defTabSz="914400">
                <a:spcAft>
                  <a:spcPts val="600"/>
                </a:spcAft>
              </a:pPr>
              <a:t>20</a:t>
            </a:fld>
            <a:endParaRPr lang="en-US">
              <a:solidFill>
                <a:schemeClr val="bg1">
                  <a:lumMod val="50000"/>
                </a:schemeClr>
              </a:solidFill>
            </a:endParaRPr>
          </a:p>
        </p:txBody>
      </p:sp>
      <p:sp>
        <p:nvSpPr>
          <p:cNvPr id="6" name="TextBox 5">
            <a:extLst>
              <a:ext uri="{FF2B5EF4-FFF2-40B4-BE49-F238E27FC236}">
                <a16:creationId xmlns:a16="http://schemas.microsoft.com/office/drawing/2014/main" id="{E6D5CEFB-F479-D34A-ADC0-850E129C5BE3}"/>
              </a:ext>
            </a:extLst>
          </p:cNvPr>
          <p:cNvSpPr txBox="1"/>
          <p:nvPr/>
        </p:nvSpPr>
        <p:spPr>
          <a:xfrm>
            <a:off x="3877678" y="1436414"/>
            <a:ext cx="4856417" cy="3785652"/>
          </a:xfrm>
          <a:prstGeom prst="rect">
            <a:avLst/>
          </a:prstGeom>
          <a:noFill/>
        </p:spPr>
        <p:txBody>
          <a:bodyPr wrap="square" rtlCol="0">
            <a:spAutoFit/>
          </a:bodyPr>
          <a:lstStyle/>
          <a:p>
            <a:pPr algn="just"/>
            <a:r>
              <a:rPr lang="en-GB" sz="2000" dirty="0">
                <a:latin typeface="Calibri" panose="020F0502020204030204" pitchFamily="34" charset="0"/>
                <a:cs typeface="Calibri" panose="020F0502020204030204" pitchFamily="34" charset="0"/>
              </a:rPr>
              <a:t>Leasing products: </a:t>
            </a:r>
          </a:p>
          <a:p>
            <a:pPr algn="just"/>
            <a:r>
              <a:rPr lang="en-GB" sz="2000" dirty="0">
                <a:latin typeface="Calibri" panose="020F0502020204030204" pitchFamily="34" charset="0"/>
                <a:cs typeface="Calibri" panose="020F0502020204030204" pitchFamily="34" charset="0"/>
              </a:rPr>
              <a:t>Financial Leasing (classic): </a:t>
            </a:r>
          </a:p>
          <a:p>
            <a:pPr marL="342900" indent="-342900" algn="just">
              <a:buFont typeface="+mj-lt"/>
              <a:buAutoNum type="arabicPeriod"/>
            </a:pPr>
            <a:r>
              <a:rPr lang="en-GB" sz="2000" dirty="0">
                <a:latin typeface="Calibri" panose="020F0502020204030204" pitchFamily="34" charset="0"/>
                <a:cs typeface="Calibri" panose="020F0502020204030204" pitchFamily="34" charset="0"/>
              </a:rPr>
              <a:t>Fixed Equipment Leasing. </a:t>
            </a:r>
          </a:p>
          <a:p>
            <a:pPr marL="342900" indent="-342900" algn="just">
              <a:buFont typeface="+mj-lt"/>
              <a:buAutoNum type="arabicPeriod"/>
            </a:pPr>
            <a:r>
              <a:rPr lang="en-GB" sz="2000" dirty="0">
                <a:latin typeface="Calibri" panose="020F0502020204030204" pitchFamily="34" charset="0"/>
                <a:cs typeface="Calibri" panose="020F0502020204030204" pitchFamily="34" charset="0"/>
              </a:rPr>
              <a:t>Real Estate Leasing. </a:t>
            </a:r>
          </a:p>
          <a:p>
            <a:pPr marL="342900" indent="-342900" algn="just">
              <a:buFont typeface="+mj-lt"/>
              <a:buAutoNum type="arabicPeriod"/>
            </a:pPr>
            <a:r>
              <a:rPr lang="en-GB" sz="2000" dirty="0">
                <a:latin typeface="Calibri" panose="020F0502020204030204" pitchFamily="34" charset="0"/>
                <a:cs typeface="Calibri" panose="020F0502020204030204" pitchFamily="34" charset="0"/>
              </a:rPr>
              <a:t>Sale &amp; Lease Back Properties. – The sale and lease back enables the business to take advantage of significant funds that remain tied up in fixed assets. Essentially, it is a tool for refinancing the fixed assets owned by the company. </a:t>
            </a:r>
          </a:p>
          <a:p>
            <a:pPr marL="342900" indent="-342900" algn="just">
              <a:buFont typeface="+mj-lt"/>
              <a:buAutoNum type="arabicPeriod"/>
            </a:pPr>
            <a:r>
              <a:rPr lang="en-GB" sz="2000" dirty="0">
                <a:latin typeface="Calibri" panose="020F0502020204030204" pitchFamily="34" charset="0"/>
                <a:cs typeface="Calibri" panose="020F0502020204030204" pitchFamily="34" charset="0"/>
              </a:rPr>
              <a:t>Sale &amp; Lease Back Equipment. – Operating Leasing (mainly concerns cars).</a:t>
            </a:r>
            <a:endParaRPr lang="en-US" sz="20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CBD8EBA-618D-4719-E551-81797816F84E}"/>
              </a:ext>
            </a:extLst>
          </p:cNvPr>
          <p:cNvSpPr txBox="1"/>
          <p:nvPr/>
        </p:nvSpPr>
        <p:spPr>
          <a:xfrm>
            <a:off x="1298028" y="1733471"/>
            <a:ext cx="4572000" cy="369332"/>
          </a:xfrm>
          <a:prstGeom prst="rect">
            <a:avLst/>
          </a:prstGeom>
          <a:noFill/>
        </p:spPr>
        <p:txBody>
          <a:bodyPr wrap="square">
            <a:spAutoFit/>
          </a:bodyPr>
          <a:lstStyle/>
          <a:p>
            <a:r>
              <a:rPr lang="el-GR" sz="1800" b="1" dirty="0">
                <a:latin typeface="Calibri" panose="020F0502020204030204" pitchFamily="34" charset="0"/>
                <a:cs typeface="Calibri" panose="020F0502020204030204" pitchFamily="34" charset="0"/>
              </a:rPr>
              <a:t>2. </a:t>
            </a:r>
            <a:r>
              <a:rPr lang="en-GB" sz="1800" b="1" dirty="0">
                <a:latin typeface="Calibri" panose="020F0502020204030204" pitchFamily="34" charset="0"/>
                <a:cs typeface="Calibri" panose="020F0502020204030204" pitchFamily="34" charset="0"/>
              </a:rPr>
              <a:t>Leasing</a:t>
            </a:r>
            <a:endParaRPr lang="en-GR" dirty="0"/>
          </a:p>
        </p:txBody>
      </p:sp>
    </p:spTree>
    <p:extLst>
      <p:ext uri="{BB962C8B-B14F-4D97-AF65-F5344CB8AC3E}">
        <p14:creationId xmlns:p14="http://schemas.microsoft.com/office/powerpoint/2010/main" val="3970309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F3A731-A897-5744-819E-A7E66D884F42}"/>
              </a:ext>
            </a:extLst>
          </p:cNvPr>
          <p:cNvPicPr>
            <a:picLocks noChangeAspect="1"/>
          </p:cNvPicPr>
          <p:nvPr/>
        </p:nvPicPr>
        <p:blipFill rotWithShape="1">
          <a:blip r:embed="rId2"/>
          <a:srcRect l="34132" r="32287"/>
          <a:stretch/>
        </p:blipFill>
        <p:spPr>
          <a:xfrm>
            <a:off x="0" y="0"/>
            <a:ext cx="1998892" cy="2665189"/>
          </a:xfrm>
          <a:custGeom>
            <a:avLst/>
            <a:gdLst/>
            <a:ahLst/>
            <a:cxnLst/>
            <a:rect l="l" t="t" r="r" b="b"/>
            <a:pathLst>
              <a:path w="2255084" h="2255084">
                <a:moveTo>
                  <a:pt x="1127542" y="0"/>
                </a:moveTo>
                <a:cubicBezTo>
                  <a:pt x="1750266" y="0"/>
                  <a:pt x="2255084" y="504818"/>
                  <a:pt x="2255084" y="1127542"/>
                </a:cubicBezTo>
                <a:cubicBezTo>
                  <a:pt x="2255084" y="1750266"/>
                  <a:pt x="1750266" y="2255084"/>
                  <a:pt x="1127542" y="2255084"/>
                </a:cubicBezTo>
                <a:cubicBezTo>
                  <a:pt x="504818" y="2255084"/>
                  <a:pt x="0" y="1750266"/>
                  <a:pt x="0" y="1127542"/>
                </a:cubicBezTo>
                <a:cubicBezTo>
                  <a:pt x="0" y="504818"/>
                  <a:pt x="504818" y="0"/>
                  <a:pt x="1127542" y="0"/>
                </a:cubicBezTo>
                <a:close/>
              </a:path>
            </a:pathLst>
          </a:custGeom>
        </p:spPr>
      </p:pic>
      <p:sp>
        <p:nvSpPr>
          <p:cNvPr id="2" name="Title 1"/>
          <p:cNvSpPr>
            <a:spLocks noGrp="1"/>
          </p:cNvSpPr>
          <p:nvPr>
            <p:ph type="title"/>
          </p:nvPr>
        </p:nvSpPr>
        <p:spPr>
          <a:xfrm>
            <a:off x="379934" y="2407531"/>
            <a:ext cx="3023856" cy="3053052"/>
          </a:xfrm>
        </p:spPr>
        <p:txBody>
          <a:bodyPr>
            <a:noAutofit/>
          </a:bodyPr>
          <a:lstStyle/>
          <a:p>
            <a:pPr>
              <a:lnSpc>
                <a:spcPct val="90000"/>
              </a:lnSpc>
            </a:pPr>
            <a:r>
              <a:rPr lang="el-GR" sz="2800" b="1" dirty="0">
                <a:solidFill>
                  <a:schemeClr val="tx1"/>
                </a:solidFill>
                <a:latin typeface="Calibri" panose="020F0502020204030204" pitchFamily="34" charset="0"/>
                <a:cs typeface="Calibri" panose="020F0502020204030204" pitchFamily="34" charset="0"/>
              </a:rPr>
              <a:t>1</a:t>
            </a:r>
            <a:r>
              <a:rPr lang="en-US" sz="2800" b="1" dirty="0">
                <a:solidFill>
                  <a:schemeClr val="tx1"/>
                </a:solidFill>
                <a:latin typeface="Calibri" panose="020F0502020204030204" pitchFamily="34" charset="0"/>
                <a:cs typeface="Calibri" panose="020F0502020204030204" pitchFamily="34" charset="0"/>
              </a:rPr>
              <a:t>. Business Angels</a:t>
            </a:r>
            <a:r>
              <a:rPr lang="el-GR" sz="2800" b="1" dirty="0">
                <a:solidFill>
                  <a:schemeClr val="tx1"/>
                </a:solidFill>
                <a:latin typeface="Calibri" panose="020F0502020204030204" pitchFamily="34" charset="0"/>
                <a:cs typeface="Calibri" panose="020F0502020204030204" pitchFamily="34" charset="0"/>
              </a:rPr>
              <a:t> </a:t>
            </a:r>
            <a:br>
              <a:rPr lang="el-GR" sz="2800" dirty="0">
                <a:solidFill>
                  <a:schemeClr val="tx1"/>
                </a:solidFill>
                <a:latin typeface="Calibri" panose="020F0502020204030204" pitchFamily="34" charset="0"/>
                <a:cs typeface="Calibri" panose="020F0502020204030204" pitchFamily="34" charset="0"/>
              </a:rPr>
            </a:br>
            <a:endParaRPr lang="en-US" sz="2800" dirty="0">
              <a:solidFill>
                <a:schemeClr val="tx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783724" y="1237749"/>
            <a:ext cx="5078575" cy="5392617"/>
          </a:xfrm>
        </p:spPr>
        <p:txBody>
          <a:bodyPr>
            <a:normAutofit/>
          </a:bodyPr>
          <a:lstStyle/>
          <a:p>
            <a:pPr marL="0" indent="0">
              <a:lnSpc>
                <a:spcPct val="90000"/>
              </a:lnSpc>
              <a:buNone/>
            </a:pPr>
            <a:r>
              <a:rPr lang="en-GB" sz="2400" dirty="0"/>
              <a:t>"Angel investors" are financially sound individuals who invest in high-quality ventures in exchange for an equity stake. </a:t>
            </a:r>
          </a:p>
          <a:p>
            <a:pPr marL="0" indent="0">
              <a:lnSpc>
                <a:spcPct val="90000"/>
              </a:lnSpc>
              <a:buNone/>
            </a:pPr>
            <a:r>
              <a:rPr lang="en-GB" sz="2400" dirty="0"/>
              <a:t>They are private investors, who invest money and have time, experience and know-how in small and medium-sized enterprises, which show growth prospects and are usually people with experience in business management and organization and marketing. </a:t>
            </a:r>
          </a:p>
          <a:p>
            <a:pPr marL="0" indent="0">
              <a:lnSpc>
                <a:spcPct val="90000"/>
              </a:lnSpc>
              <a:buNone/>
            </a:pPr>
            <a:r>
              <a:rPr lang="en-GB" sz="2400" dirty="0"/>
              <a:t>They come in the first phase of the company's development and are smart funds.</a:t>
            </a:r>
            <a:endParaRPr lang="el-GR" sz="1800" dirty="0">
              <a:cs typeface="Calibri" panose="020F0502020204030204" pitchFamily="34" charset="0"/>
            </a:endParaRPr>
          </a:p>
          <a:p>
            <a:pPr marL="0" indent="0">
              <a:lnSpc>
                <a:spcPct val="90000"/>
              </a:lnSpc>
              <a:buNone/>
            </a:pPr>
            <a:endParaRPr lang="en-US" sz="1800" dirty="0">
              <a:cs typeface="Calibri" panose="020F0502020204030204" pitchFamily="34" charset="0"/>
            </a:endParaRPr>
          </a:p>
        </p:txBody>
      </p:sp>
      <p:sp>
        <p:nvSpPr>
          <p:cNvPr id="5" name="Slide Number Placeholder 4"/>
          <p:cNvSpPr>
            <a:spLocks noGrp="1"/>
          </p:cNvSpPr>
          <p:nvPr>
            <p:ph type="sldNum" sz="quarter" idx="12"/>
          </p:nvPr>
        </p:nvSpPr>
        <p:spPr>
          <a:xfrm>
            <a:off x="6457950" y="6356350"/>
            <a:ext cx="2057400" cy="365125"/>
          </a:xfrm>
        </p:spPr>
        <p:txBody>
          <a:bodyPr>
            <a:normAutofit/>
          </a:bodyPr>
          <a:lstStyle/>
          <a:p>
            <a:pPr>
              <a:spcAft>
                <a:spcPts val="600"/>
              </a:spcAft>
            </a:pPr>
            <a:fld id="{B0A73842-23F1-7445-825B-E3A16E3AE0F1}" type="slidenum">
              <a:rPr lang="en-US">
                <a:solidFill>
                  <a:schemeClr val="bg1"/>
                </a:solidFill>
              </a:rPr>
              <a:pPr>
                <a:spcAft>
                  <a:spcPts val="600"/>
                </a:spcAft>
              </a:pPr>
              <a:t>21</a:t>
            </a:fld>
            <a:endParaRPr lang="en-US">
              <a:solidFill>
                <a:schemeClr val="bg1"/>
              </a:solidFill>
            </a:endParaRPr>
          </a:p>
        </p:txBody>
      </p:sp>
      <p:sp>
        <p:nvSpPr>
          <p:cNvPr id="9" name="TextBox 8">
            <a:extLst>
              <a:ext uri="{FF2B5EF4-FFF2-40B4-BE49-F238E27FC236}">
                <a16:creationId xmlns:a16="http://schemas.microsoft.com/office/drawing/2014/main" id="{C224DB9C-B9B7-E443-ADD7-F29A2B7BA6D1}"/>
              </a:ext>
            </a:extLst>
          </p:cNvPr>
          <p:cNvSpPr txBox="1"/>
          <p:nvPr/>
        </p:nvSpPr>
        <p:spPr>
          <a:xfrm>
            <a:off x="0" y="6441484"/>
            <a:ext cx="8229600" cy="461665"/>
          </a:xfrm>
          <a:prstGeom prst="rect">
            <a:avLst/>
          </a:prstGeom>
          <a:noFill/>
        </p:spPr>
        <p:txBody>
          <a:bodyPr wrap="square" rtlCol="0">
            <a:spAutoFit/>
          </a:bodyPr>
          <a:lstStyle/>
          <a:p>
            <a:pPr>
              <a:spcAft>
                <a:spcPts val="600"/>
              </a:spcAft>
            </a:pPr>
            <a:r>
              <a:rPr lang="el-GR" sz="800" dirty="0" err="1">
                <a:latin typeface="Calibri" panose="020F0502020204030204" pitchFamily="34" charset="0"/>
              </a:rPr>
              <a:t>Πηγ</a:t>
            </a:r>
            <a:r>
              <a:rPr lang="en-US" sz="800" dirty="0" err="1">
                <a:latin typeface="Calibri" panose="020F0502020204030204" pitchFamily="34" charset="0"/>
              </a:rPr>
              <a:t>ή</a:t>
            </a:r>
            <a:r>
              <a:rPr lang="el-GR" sz="800" dirty="0">
                <a:latin typeface="Calibri" panose="020F0502020204030204" pitchFamily="34" charset="0"/>
              </a:rPr>
              <a:t>: </a:t>
            </a:r>
            <a:r>
              <a:rPr lang="en-GB" sz="800" dirty="0">
                <a:latin typeface="Calibri" panose="020F0502020204030204" pitchFamily="34" charset="0"/>
                <a:hlinkClick r:id="rId3"/>
              </a:rPr>
              <a:t>https://kalo.gov.gr/wp-content/uploads/2019/05/11.-%CE%9C%CE%9F%CE%A1%CE%A6%CE%95%CE%A3-%CE%A7%CE%A1%CE%97%CE%9C%CE%91%CE%A4%CE%9F%CE%94%CE%9F%CE%A4%CE%97%CE%A3%CE%97%CE%A3-%CE%A0%CE%9F%CE%9B%CE%A5-%CE%9C%CE%99%CE%9A%CE%A1%CE%A9%CE%9D-%CE%9C%CE%9C%CE%95.pdf</a:t>
            </a:r>
            <a:endParaRPr lang="en-GR" sz="800" dirty="0">
              <a:latin typeface="Calibri" panose="020F0502020204030204" pitchFamily="34" charset="0"/>
            </a:endParaRPr>
          </a:p>
        </p:txBody>
      </p:sp>
      <p:sp>
        <p:nvSpPr>
          <p:cNvPr id="4" name="Rectangle 3">
            <a:extLst>
              <a:ext uri="{FF2B5EF4-FFF2-40B4-BE49-F238E27FC236}">
                <a16:creationId xmlns:a16="http://schemas.microsoft.com/office/drawing/2014/main" id="{8D027E98-5768-5277-397C-0D554B02FAFC}"/>
              </a:ext>
            </a:extLst>
          </p:cNvPr>
          <p:cNvSpPr/>
          <p:nvPr/>
        </p:nvSpPr>
        <p:spPr>
          <a:xfrm>
            <a:off x="2148078" y="162523"/>
            <a:ext cx="6869798" cy="584775"/>
          </a:xfrm>
          <a:prstGeom prst="rect">
            <a:avLst/>
          </a:prstGeom>
        </p:spPr>
        <p:txBody>
          <a:bodyPr wrap="square">
            <a:spAutoFit/>
          </a:bodyPr>
          <a:lstStyle/>
          <a:p>
            <a:r>
              <a:rPr lang="en-US" sz="3200" dirty="0">
                <a:latin typeface="Calibri" panose="020F0502020204030204" pitchFamily="34" charset="0"/>
                <a:cs typeface="Calibri" panose="020F0502020204030204" pitchFamily="34" charset="0"/>
              </a:rPr>
              <a:t>C. </a:t>
            </a:r>
            <a:r>
              <a:rPr lang="en-GB" sz="3200" dirty="0">
                <a:latin typeface="Calibri" panose="020F0502020204030204" pitchFamily="34" charset="0"/>
                <a:cs typeface="Calibri" panose="020F0502020204030204" pitchFamily="34" charset="0"/>
              </a:rPr>
              <a:t>Modern Trends in Forms of Financing</a:t>
            </a:r>
            <a:endParaRPr lang="en-GR"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9843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CE04A8AA-2E13-4BCD-84F7-DD7BFC19AB9D}"/>
              </a:ext>
            </a:extLst>
          </p:cNvPr>
          <p:cNvSpPr/>
          <p:nvPr/>
        </p:nvSpPr>
        <p:spPr>
          <a:xfrm>
            <a:off x="530942" y="409549"/>
            <a:ext cx="8082116" cy="923330"/>
          </a:xfrm>
          <a:prstGeom prst="rect">
            <a:avLst/>
          </a:prstGeom>
        </p:spPr>
        <p:txBody>
          <a:bodyPr wrap="square">
            <a:spAutoFit/>
          </a:bodyPr>
          <a:lstStyle/>
          <a:p>
            <a:pPr algn="ctr"/>
            <a:r>
              <a:rPr lang="en-GB" dirty="0">
                <a:latin typeface="Calibri" panose="020F0502020204030204" pitchFamily="34" charset="0"/>
                <a:cs typeface="Calibri" panose="020F0502020204030204" pitchFamily="34" charset="0"/>
              </a:rPr>
              <a:t>Early stage investments in Europe continue to increase on a quarterly average. In Q1 2015, BA's investments exceeded 400 Million (EUR), while in Q2 2018, this amount reached 2 Billion (EUR) for the quarter.</a:t>
            </a:r>
            <a:endParaRPr lang="el-GR" dirty="0">
              <a:solidFill>
                <a:schemeClr val="tx1">
                  <a:lumMod val="85000"/>
                  <a:lumOff val="15000"/>
                </a:schemeClr>
              </a:solidFill>
              <a:latin typeface="Calibri" panose="020F0502020204030204" pitchFamily="34" charset="0"/>
              <a:cs typeface="Calibri" panose="020F0502020204030204" pitchFamily="34" charset="0"/>
            </a:endParaRPr>
          </a:p>
        </p:txBody>
      </p:sp>
      <p:pic>
        <p:nvPicPr>
          <p:cNvPr id="3" name="Εικόνα 2">
            <a:extLst>
              <a:ext uri="{FF2B5EF4-FFF2-40B4-BE49-F238E27FC236}">
                <a16:creationId xmlns:a16="http://schemas.microsoft.com/office/drawing/2014/main" id="{DD301ABB-FAC2-41A0-8157-0BC8A08D3B0C}"/>
              </a:ext>
            </a:extLst>
          </p:cNvPr>
          <p:cNvPicPr>
            <a:picLocks noChangeAspect="1"/>
          </p:cNvPicPr>
          <p:nvPr/>
        </p:nvPicPr>
        <p:blipFill>
          <a:blip r:embed="rId2"/>
          <a:stretch>
            <a:fillRect/>
          </a:stretch>
        </p:blipFill>
        <p:spPr>
          <a:xfrm>
            <a:off x="1377387" y="1572915"/>
            <a:ext cx="6620719" cy="4689014"/>
          </a:xfrm>
          <a:prstGeom prst="rect">
            <a:avLst/>
          </a:prstGeom>
        </p:spPr>
      </p:pic>
    </p:spTree>
    <p:extLst>
      <p:ext uri="{BB962C8B-B14F-4D97-AF65-F5344CB8AC3E}">
        <p14:creationId xmlns:p14="http://schemas.microsoft.com/office/powerpoint/2010/main" val="3644910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2A593B5C-7B1D-4815-822B-48B1700CA21B}"/>
              </a:ext>
            </a:extLst>
          </p:cNvPr>
          <p:cNvPicPr>
            <a:picLocks noChangeAspect="1"/>
          </p:cNvPicPr>
          <p:nvPr/>
        </p:nvPicPr>
        <p:blipFill>
          <a:blip r:embed="rId2"/>
          <a:stretch>
            <a:fillRect/>
          </a:stretch>
        </p:blipFill>
        <p:spPr>
          <a:xfrm>
            <a:off x="1685382" y="940985"/>
            <a:ext cx="6143625" cy="5114925"/>
          </a:xfrm>
          <a:prstGeom prst="rect">
            <a:avLst/>
          </a:prstGeom>
        </p:spPr>
      </p:pic>
    </p:spTree>
    <p:extLst>
      <p:ext uri="{BB962C8B-B14F-4D97-AF65-F5344CB8AC3E}">
        <p14:creationId xmlns:p14="http://schemas.microsoft.com/office/powerpoint/2010/main" val="514907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67588" y="396117"/>
            <a:ext cx="3912879" cy="1158857"/>
          </a:xfrm>
        </p:spPr>
        <p:txBody>
          <a:bodyPr anchor="b">
            <a:normAutofit fontScale="90000"/>
          </a:bodyPr>
          <a:lstStyle/>
          <a:p>
            <a:pPr>
              <a:lnSpc>
                <a:spcPct val="90000"/>
              </a:lnSpc>
            </a:pPr>
            <a:r>
              <a:rPr lang="el-GR" sz="2100" b="1" dirty="0">
                <a:solidFill>
                  <a:schemeClr val="bg1"/>
                </a:solidFill>
              </a:rPr>
              <a:t>2. Θερμοκοιτίδες επιχειρήσεων (</a:t>
            </a:r>
            <a:r>
              <a:rPr lang="en-GB" sz="2100" b="1" dirty="0">
                <a:solidFill>
                  <a:schemeClr val="bg1"/>
                </a:solidFill>
              </a:rPr>
              <a:t>Business Incubators)</a:t>
            </a:r>
            <a:br>
              <a:rPr lang="el-GR" sz="2100" dirty="0">
                <a:solidFill>
                  <a:schemeClr val="bg1"/>
                </a:solidFill>
                <a:cs typeface="Calibri" panose="020F0502020204030204" pitchFamily="34" charset="0"/>
              </a:rPr>
            </a:br>
            <a:endParaRPr lang="en-US" sz="2100" dirty="0">
              <a:solidFill>
                <a:schemeClr val="bg1"/>
              </a:solidFill>
              <a:cs typeface="Calibri" panose="020F0502020204030204" pitchFamily="34" charset="0"/>
            </a:endParaRPr>
          </a:p>
        </p:txBody>
      </p:sp>
      <p:sp>
        <p:nvSpPr>
          <p:cNvPr id="3" name="Content Placeholder 2"/>
          <p:cNvSpPr>
            <a:spLocks noGrp="1"/>
          </p:cNvSpPr>
          <p:nvPr>
            <p:ph idx="1"/>
          </p:nvPr>
        </p:nvSpPr>
        <p:spPr>
          <a:xfrm>
            <a:off x="4467586" y="1747592"/>
            <a:ext cx="4153679" cy="4351338"/>
          </a:xfrm>
        </p:spPr>
        <p:txBody>
          <a:bodyPr>
            <a:normAutofit fontScale="70000" lnSpcReduction="20000"/>
          </a:bodyPr>
          <a:lstStyle/>
          <a:p>
            <a:pPr marL="0" indent="0">
              <a:buNone/>
            </a:pPr>
            <a:r>
              <a:rPr lang="en-GB" sz="2000" dirty="0">
                <a:cs typeface="Calibri" panose="020F0502020204030204" pitchFamily="34" charset="0"/>
              </a:rPr>
              <a:t>Business Incubators are companies that grant start-ups with fast growth prospects:</a:t>
            </a:r>
            <a:endParaRPr lang="el-GR" sz="1500" dirty="0">
              <a:cs typeface="Calibri" panose="020F0502020204030204" pitchFamily="34" charset="0"/>
            </a:endParaRPr>
          </a:p>
          <a:p>
            <a:r>
              <a:rPr lang="en-GB" sz="2000" dirty="0">
                <a:cs typeface="Calibri" panose="020F0502020204030204" pitchFamily="34" charset="0"/>
              </a:rPr>
              <a:t>supporting functions, financing (to a lesser extent than the corresponding one offered by VCs), </a:t>
            </a:r>
          </a:p>
          <a:p>
            <a:r>
              <a:rPr lang="en-GB" sz="2000" dirty="0">
                <a:cs typeface="Calibri" panose="020F0502020204030204" pitchFamily="34" charset="0"/>
              </a:rPr>
              <a:t>business premises and equipment (such as building facilities, furniture, computers, telephones, internet access), </a:t>
            </a:r>
          </a:p>
          <a:p>
            <a:r>
              <a:rPr lang="en-GB" sz="2000" dirty="0">
                <a:cs typeface="Calibri" panose="020F0502020204030204" pitchFamily="34" charset="0"/>
              </a:rPr>
              <a:t>secretarial support services,</a:t>
            </a:r>
          </a:p>
          <a:p>
            <a:r>
              <a:rPr lang="en-GB" sz="2000" dirty="0">
                <a:cs typeface="Calibri" panose="020F0502020204030204" pitchFamily="34" charset="0"/>
              </a:rPr>
              <a:t>consulting services and support (such as in matters of taxation, accounting, legal, IT, staffing), </a:t>
            </a:r>
          </a:p>
          <a:p>
            <a:r>
              <a:rPr lang="en-GB" sz="2000" dirty="0">
                <a:cs typeface="Calibri" panose="020F0502020204030204" pitchFamily="34" charset="0"/>
              </a:rPr>
              <a:t>network of contacts with customers and suppliers</a:t>
            </a:r>
          </a:p>
          <a:p>
            <a:pPr marL="0" indent="0">
              <a:buNone/>
            </a:pPr>
            <a:r>
              <a:rPr lang="en-GB" sz="2000" dirty="0"/>
              <a:t>and in return receives a percentage of the share capital and/or payments from the newly established company.</a:t>
            </a:r>
            <a:endParaRPr lang="en-US" sz="1500" i="1" dirty="0">
              <a:cs typeface="Calibri" panose="020F0502020204030204" pitchFamily="34" charset="0"/>
            </a:endParaRPr>
          </a:p>
        </p:txBody>
      </p:sp>
      <p:sp>
        <p:nvSpPr>
          <p:cNvPr id="5" name="Slide Number Placeholder 4"/>
          <p:cNvSpPr>
            <a:spLocks noGrp="1"/>
          </p:cNvSpPr>
          <p:nvPr>
            <p:ph type="sldNum" sz="quarter" idx="12"/>
          </p:nvPr>
        </p:nvSpPr>
        <p:spPr>
          <a:xfrm>
            <a:off x="6457950" y="6356350"/>
            <a:ext cx="2057400" cy="365125"/>
          </a:xfrm>
        </p:spPr>
        <p:txBody>
          <a:bodyPr>
            <a:normAutofit/>
          </a:bodyPr>
          <a:lstStyle/>
          <a:p>
            <a:pPr>
              <a:spcAft>
                <a:spcPts val="600"/>
              </a:spcAft>
            </a:pPr>
            <a:fld id="{B0A73842-23F1-7445-825B-E3A16E3AE0F1}" type="slidenum">
              <a:rPr lang="en-US">
                <a:solidFill>
                  <a:schemeClr val="bg1"/>
                </a:solidFill>
              </a:rPr>
              <a:pPr>
                <a:spcAft>
                  <a:spcPts val="600"/>
                </a:spcAft>
              </a:pPr>
              <a:t>24</a:t>
            </a:fld>
            <a:endParaRPr lang="en-US">
              <a:solidFill>
                <a:schemeClr val="bg1"/>
              </a:solidFill>
            </a:endParaRPr>
          </a:p>
        </p:txBody>
      </p:sp>
      <p:pic>
        <p:nvPicPr>
          <p:cNvPr id="6" name="Picture 5">
            <a:extLst>
              <a:ext uri="{FF2B5EF4-FFF2-40B4-BE49-F238E27FC236}">
                <a16:creationId xmlns:a16="http://schemas.microsoft.com/office/drawing/2014/main" id="{B231BFAE-3242-A644-831E-9DEEE510AE51}"/>
              </a:ext>
            </a:extLst>
          </p:cNvPr>
          <p:cNvPicPr>
            <a:picLocks noChangeAspect="1"/>
          </p:cNvPicPr>
          <p:nvPr/>
        </p:nvPicPr>
        <p:blipFill rotWithShape="1">
          <a:blip r:embed="rId2"/>
          <a:srcRect l="28629" r="15006"/>
          <a:stretch/>
        </p:blipFill>
        <p:spPr>
          <a:xfrm>
            <a:off x="522734" y="2280217"/>
            <a:ext cx="3376604" cy="4074459"/>
          </a:xfrm>
          <a:prstGeom prst="rect">
            <a:avLst/>
          </a:prstGeom>
        </p:spPr>
      </p:pic>
      <p:sp>
        <p:nvSpPr>
          <p:cNvPr id="9" name="TextBox 8">
            <a:extLst>
              <a:ext uri="{FF2B5EF4-FFF2-40B4-BE49-F238E27FC236}">
                <a16:creationId xmlns:a16="http://schemas.microsoft.com/office/drawing/2014/main" id="{29348FD7-A8ED-E643-9D04-0D270F66E15C}"/>
              </a:ext>
            </a:extLst>
          </p:cNvPr>
          <p:cNvSpPr txBox="1"/>
          <p:nvPr/>
        </p:nvSpPr>
        <p:spPr>
          <a:xfrm>
            <a:off x="0" y="6441484"/>
            <a:ext cx="8229600" cy="461665"/>
          </a:xfrm>
          <a:prstGeom prst="rect">
            <a:avLst/>
          </a:prstGeom>
          <a:noFill/>
        </p:spPr>
        <p:txBody>
          <a:bodyPr wrap="square" rtlCol="0">
            <a:spAutoFit/>
          </a:bodyPr>
          <a:lstStyle/>
          <a:p>
            <a:pPr>
              <a:spcAft>
                <a:spcPts val="600"/>
              </a:spcAft>
            </a:pPr>
            <a:r>
              <a:rPr lang="el-GR" sz="800" dirty="0" err="1">
                <a:latin typeface="Calibri" panose="020F0502020204030204" pitchFamily="34" charset="0"/>
              </a:rPr>
              <a:t>Πηγ</a:t>
            </a:r>
            <a:r>
              <a:rPr lang="en-US" sz="800" dirty="0" err="1">
                <a:latin typeface="Calibri" panose="020F0502020204030204" pitchFamily="34" charset="0"/>
              </a:rPr>
              <a:t>ή</a:t>
            </a:r>
            <a:r>
              <a:rPr lang="el-GR" sz="800" dirty="0">
                <a:latin typeface="Calibri" panose="020F0502020204030204" pitchFamily="34" charset="0"/>
              </a:rPr>
              <a:t>: </a:t>
            </a:r>
            <a:r>
              <a:rPr lang="en-GB" sz="800" dirty="0">
                <a:latin typeface="Calibri" panose="020F0502020204030204" pitchFamily="34" charset="0"/>
                <a:hlinkClick r:id="rId3"/>
              </a:rPr>
              <a:t>https://kalo.gov.gr/wp-content/uploads/2019/05/11.-%CE%9C%CE%9F%CE%A1%CE%A6%CE%95%CE%A3-%CE%A7%CE%A1%CE%97%CE%9C%CE%91%CE%A4%CE%9F%CE%94%CE%9F%CE%A4%CE%97%CE%A3%CE%97%CE%A3-%CE%A0%CE%9F%CE%9B%CE%A5-%CE%9C%CE%99%CE%9A%CE%A1%CE%A9%CE%9D-%CE%9C%CE%9C%CE%95.pdf</a:t>
            </a:r>
            <a:endParaRPr lang="en-GR" sz="800" dirty="0">
              <a:latin typeface="Calibri" panose="020F0502020204030204" pitchFamily="34" charset="0"/>
            </a:endParaRPr>
          </a:p>
        </p:txBody>
      </p:sp>
      <p:sp>
        <p:nvSpPr>
          <p:cNvPr id="7" name="TextBox 6">
            <a:extLst>
              <a:ext uri="{FF2B5EF4-FFF2-40B4-BE49-F238E27FC236}">
                <a16:creationId xmlns:a16="http://schemas.microsoft.com/office/drawing/2014/main" id="{338F42AC-DCCA-4D85-6A5C-6964EA96D179}"/>
              </a:ext>
            </a:extLst>
          </p:cNvPr>
          <p:cNvSpPr txBox="1"/>
          <p:nvPr/>
        </p:nvSpPr>
        <p:spPr>
          <a:xfrm>
            <a:off x="620110" y="1713593"/>
            <a:ext cx="2124299" cy="523220"/>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2. Incubators</a:t>
            </a:r>
            <a:endParaRPr lang="en-G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6883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3192" y="4767072"/>
            <a:ext cx="4945641" cy="1625210"/>
          </a:xfrm>
        </p:spPr>
        <p:txBody>
          <a:bodyPr>
            <a:normAutofit fontScale="90000"/>
          </a:bodyPr>
          <a:lstStyle/>
          <a:p>
            <a:pPr algn="r">
              <a:lnSpc>
                <a:spcPct val="90000"/>
              </a:lnSpc>
            </a:pPr>
            <a:r>
              <a:rPr lang="el-GR" sz="3700" b="1" dirty="0">
                <a:solidFill>
                  <a:srgbClr val="FFFFFF"/>
                </a:solidFill>
              </a:rPr>
              <a:t>3. Επιχειρηματικοί Επιταχυντές (</a:t>
            </a:r>
            <a:r>
              <a:rPr lang="en-GB" sz="3700" b="1" dirty="0">
                <a:solidFill>
                  <a:srgbClr val="FFFFFF"/>
                </a:solidFill>
              </a:rPr>
              <a:t>Business Accelerators)</a:t>
            </a:r>
            <a:endParaRPr lang="en-US" sz="3700" dirty="0">
              <a:solidFill>
                <a:srgbClr val="FFFFFF"/>
              </a:solidFill>
              <a:cs typeface="Calibri" panose="020F0502020204030204" pitchFamily="34" charset="0"/>
            </a:endParaRPr>
          </a:p>
        </p:txBody>
      </p:sp>
      <p:sp>
        <p:nvSpPr>
          <p:cNvPr id="3" name="Content Placeholder 2"/>
          <p:cNvSpPr>
            <a:spLocks noGrp="1"/>
          </p:cNvSpPr>
          <p:nvPr>
            <p:ph idx="1"/>
          </p:nvPr>
        </p:nvSpPr>
        <p:spPr>
          <a:xfrm>
            <a:off x="5507420" y="917725"/>
            <a:ext cx="3394841" cy="4852362"/>
          </a:xfrm>
        </p:spPr>
        <p:txBody>
          <a:bodyPr anchor="ctr">
            <a:normAutofit fontScale="92500" lnSpcReduction="20000"/>
          </a:bodyPr>
          <a:lstStyle/>
          <a:p>
            <a:pPr marL="0" indent="0">
              <a:buNone/>
            </a:pPr>
            <a:r>
              <a:rPr lang="en-GB" sz="2000" dirty="0">
                <a:cs typeface="Calibri" panose="020F0502020204030204" pitchFamily="34" charset="0"/>
              </a:rPr>
              <a:t>The "business accelerator" model is a business financing model that started in the US and is gradually spreading to other countries. </a:t>
            </a:r>
          </a:p>
          <a:p>
            <a:pPr marL="0" indent="0">
              <a:buNone/>
            </a:pPr>
            <a:r>
              <a:rPr lang="en-GB" sz="2000" dirty="0">
                <a:cs typeface="Calibri" panose="020F0502020204030204" pitchFamily="34" charset="0"/>
              </a:rPr>
              <a:t>This new model borrows elements from the more established incubator model, whereby an organization (private or public) provides entrepreneurs with some funding, but mostly provides business guidance and infrastructure over a short period of time, typically six months to one year.</a:t>
            </a:r>
            <a:endParaRPr lang="en-US" sz="1600" i="1" dirty="0">
              <a:cs typeface="Calibri" panose="020F0502020204030204" pitchFamily="34" charset="0"/>
            </a:endParaRPr>
          </a:p>
        </p:txBody>
      </p:sp>
      <p:sp>
        <p:nvSpPr>
          <p:cNvPr id="5" name="Slide Number Placeholder 4"/>
          <p:cNvSpPr>
            <a:spLocks noGrp="1"/>
          </p:cNvSpPr>
          <p:nvPr>
            <p:ph type="sldNum" sz="quarter" idx="12"/>
          </p:nvPr>
        </p:nvSpPr>
        <p:spPr>
          <a:xfrm>
            <a:off x="7860293" y="6535157"/>
            <a:ext cx="730250" cy="274320"/>
          </a:xfrm>
        </p:spPr>
        <p:txBody>
          <a:bodyPr>
            <a:normAutofit/>
          </a:bodyPr>
          <a:lstStyle/>
          <a:p>
            <a:pPr>
              <a:spcAft>
                <a:spcPts val="600"/>
              </a:spcAft>
            </a:pPr>
            <a:fld id="{B0A73842-23F1-7445-825B-E3A16E3AE0F1}" type="slidenum">
              <a:rPr lang="en-US" sz="900">
                <a:solidFill>
                  <a:schemeClr val="tx1">
                    <a:lumMod val="50000"/>
                    <a:lumOff val="50000"/>
                  </a:schemeClr>
                </a:solidFill>
              </a:rPr>
              <a:pPr>
                <a:spcAft>
                  <a:spcPts val="600"/>
                </a:spcAft>
              </a:pPr>
              <a:t>25</a:t>
            </a:fld>
            <a:endParaRPr lang="en-US" sz="900">
              <a:solidFill>
                <a:schemeClr val="tx1">
                  <a:lumMod val="50000"/>
                  <a:lumOff val="50000"/>
                </a:schemeClr>
              </a:solidFill>
            </a:endParaRPr>
          </a:p>
        </p:txBody>
      </p:sp>
      <p:pic>
        <p:nvPicPr>
          <p:cNvPr id="4" name="Picture 3">
            <a:extLst>
              <a:ext uri="{FF2B5EF4-FFF2-40B4-BE49-F238E27FC236}">
                <a16:creationId xmlns:a16="http://schemas.microsoft.com/office/drawing/2014/main" id="{1ABA4402-5F54-5C41-9261-D3FBDCDC8D5D}"/>
              </a:ext>
            </a:extLst>
          </p:cNvPr>
          <p:cNvPicPr>
            <a:picLocks noChangeAspect="1"/>
          </p:cNvPicPr>
          <p:nvPr/>
        </p:nvPicPr>
        <p:blipFill rotWithShape="1">
          <a:blip r:embed="rId2"/>
          <a:srcRect r="822" b="1"/>
          <a:stretch/>
        </p:blipFill>
        <p:spPr>
          <a:xfrm>
            <a:off x="45104" y="2284890"/>
            <a:ext cx="5293729" cy="4107392"/>
          </a:xfrm>
          <a:prstGeom prst="rect">
            <a:avLst/>
          </a:prstGeom>
        </p:spPr>
      </p:pic>
      <p:sp>
        <p:nvSpPr>
          <p:cNvPr id="8" name="TextBox 7">
            <a:extLst>
              <a:ext uri="{FF2B5EF4-FFF2-40B4-BE49-F238E27FC236}">
                <a16:creationId xmlns:a16="http://schemas.microsoft.com/office/drawing/2014/main" id="{065C4589-266F-B245-BBFA-4B9CAE9E114C}"/>
              </a:ext>
            </a:extLst>
          </p:cNvPr>
          <p:cNvSpPr txBox="1"/>
          <p:nvPr/>
        </p:nvSpPr>
        <p:spPr>
          <a:xfrm>
            <a:off x="0" y="6441484"/>
            <a:ext cx="8229600" cy="461665"/>
          </a:xfrm>
          <a:prstGeom prst="rect">
            <a:avLst/>
          </a:prstGeom>
          <a:noFill/>
        </p:spPr>
        <p:txBody>
          <a:bodyPr wrap="square" rtlCol="0">
            <a:spAutoFit/>
          </a:bodyPr>
          <a:lstStyle/>
          <a:p>
            <a:pPr>
              <a:spcAft>
                <a:spcPts val="600"/>
              </a:spcAft>
            </a:pPr>
            <a:r>
              <a:rPr lang="el-GR" sz="800" dirty="0" err="1">
                <a:latin typeface="Calibri" panose="020F0502020204030204" pitchFamily="34" charset="0"/>
              </a:rPr>
              <a:t>Πηγ</a:t>
            </a:r>
            <a:r>
              <a:rPr lang="en-US" sz="800" dirty="0" err="1">
                <a:latin typeface="Calibri" panose="020F0502020204030204" pitchFamily="34" charset="0"/>
              </a:rPr>
              <a:t>ή</a:t>
            </a:r>
            <a:r>
              <a:rPr lang="el-GR" sz="800" dirty="0">
                <a:latin typeface="Calibri" panose="020F0502020204030204" pitchFamily="34" charset="0"/>
              </a:rPr>
              <a:t>: </a:t>
            </a:r>
            <a:r>
              <a:rPr lang="en-GB" sz="800" dirty="0">
                <a:latin typeface="Calibri" panose="020F0502020204030204" pitchFamily="34" charset="0"/>
                <a:hlinkClick r:id="rId3"/>
              </a:rPr>
              <a:t>https://kalo.gov.gr/wp-content/uploads/2019/05/11.-%CE%9C%CE%9F%CE%A1%CE%A6%CE%95%CE%A3-%CE%A7%CE%A1%CE%97%CE%9C%CE%91%CE%A4%CE%9F%CE%94%CE%9F%CE%A4%CE%97%CE%A3%CE%97%CE%A3-%CE%A0%CE%9F%CE%9B%CE%A5-%CE%9C%CE%99%CE%9A%CE%A1%CE%A9%CE%9D-%CE%9C%CE%9C%CE%95.pdf</a:t>
            </a:r>
            <a:endParaRPr lang="en-GR" sz="800" dirty="0">
              <a:latin typeface="Calibri" panose="020F0502020204030204" pitchFamily="34" charset="0"/>
            </a:endParaRPr>
          </a:p>
        </p:txBody>
      </p:sp>
      <p:sp>
        <p:nvSpPr>
          <p:cNvPr id="6" name="TextBox 5">
            <a:extLst>
              <a:ext uri="{FF2B5EF4-FFF2-40B4-BE49-F238E27FC236}">
                <a16:creationId xmlns:a16="http://schemas.microsoft.com/office/drawing/2014/main" id="{F4F040D2-0E79-283E-E92D-7CD4AD969230}"/>
              </a:ext>
            </a:extLst>
          </p:cNvPr>
          <p:cNvSpPr txBox="1"/>
          <p:nvPr/>
        </p:nvSpPr>
        <p:spPr>
          <a:xfrm>
            <a:off x="727670" y="1718359"/>
            <a:ext cx="2138342"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3. Accelerators </a:t>
            </a:r>
            <a:endParaRPr lang="en-GR"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7982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731" y="1830387"/>
            <a:ext cx="3530753" cy="573253"/>
          </a:xfrm>
        </p:spPr>
        <p:txBody>
          <a:bodyPr anchor="b">
            <a:noAutofit/>
          </a:bodyPr>
          <a:lstStyle/>
          <a:p>
            <a:pPr>
              <a:lnSpc>
                <a:spcPct val="90000"/>
              </a:lnSpc>
            </a:pPr>
            <a:r>
              <a:rPr lang="en-US" sz="2400" b="1" spc="0" dirty="0">
                <a:solidFill>
                  <a:schemeClr val="tx1"/>
                </a:solidFill>
              </a:rPr>
              <a:t>4</a:t>
            </a:r>
            <a:r>
              <a:rPr lang="el-GR" sz="2400" b="1" spc="0" dirty="0">
                <a:solidFill>
                  <a:schemeClr val="tx1"/>
                </a:solidFill>
              </a:rPr>
              <a:t>. </a:t>
            </a:r>
            <a:r>
              <a:rPr lang="en-GB" sz="2400" b="1" spc="0" dirty="0">
                <a:solidFill>
                  <a:schemeClr val="tx1"/>
                </a:solidFill>
              </a:rPr>
              <a:t>Crowdfunding</a:t>
            </a:r>
            <a:endParaRPr lang="en-US" sz="3600" spc="0" dirty="0">
              <a:solidFill>
                <a:schemeClr val="tx1"/>
              </a:solidFill>
              <a:cs typeface="Calibri" panose="020F0502020204030204" pitchFamily="34" charset="0"/>
            </a:endParaRPr>
          </a:p>
        </p:txBody>
      </p:sp>
      <p:sp>
        <p:nvSpPr>
          <p:cNvPr id="3" name="Content Placeholder 2"/>
          <p:cNvSpPr>
            <a:spLocks noGrp="1"/>
          </p:cNvSpPr>
          <p:nvPr>
            <p:ph idx="1"/>
          </p:nvPr>
        </p:nvSpPr>
        <p:spPr>
          <a:xfrm>
            <a:off x="621292" y="2488774"/>
            <a:ext cx="2727630" cy="2334517"/>
          </a:xfrm>
        </p:spPr>
        <p:txBody>
          <a:bodyPr>
            <a:normAutofit fontScale="77500" lnSpcReduction="20000"/>
          </a:bodyPr>
          <a:lstStyle/>
          <a:p>
            <a:pPr marL="0" indent="0">
              <a:buNone/>
            </a:pPr>
            <a:r>
              <a:rPr lang="en-GB" sz="2000" dirty="0"/>
              <a:t>Crowdfunding is a new business financing model that is broadly similar to P2P lending. In this form of financing, entrepreneurs use the internet to present their projects to potential future creditors through an online platform.</a:t>
            </a:r>
            <a:endParaRPr lang="el-GR" sz="70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a:xfrm>
            <a:off x="6977269" y="6356350"/>
            <a:ext cx="1538081" cy="365125"/>
          </a:xfrm>
        </p:spPr>
        <p:txBody>
          <a:bodyPr>
            <a:normAutofit/>
          </a:bodyPr>
          <a:lstStyle/>
          <a:p>
            <a:pPr>
              <a:spcAft>
                <a:spcPts val="600"/>
              </a:spcAft>
            </a:pPr>
            <a:fld id="{B0A73842-23F1-7445-825B-E3A16E3AE0F1}" type="slidenum">
              <a:rPr lang="en-US">
                <a:solidFill>
                  <a:schemeClr val="bg1">
                    <a:lumMod val="50000"/>
                  </a:schemeClr>
                </a:solidFill>
              </a:rPr>
              <a:pPr>
                <a:spcAft>
                  <a:spcPts val="600"/>
                </a:spcAft>
              </a:pPr>
              <a:t>26</a:t>
            </a:fld>
            <a:endParaRPr lang="en-US">
              <a:solidFill>
                <a:schemeClr val="bg1">
                  <a:lumMod val="50000"/>
                </a:schemeClr>
              </a:solidFill>
            </a:endParaRPr>
          </a:p>
        </p:txBody>
      </p:sp>
      <p:pic>
        <p:nvPicPr>
          <p:cNvPr id="4" name="Picture 3">
            <a:extLst>
              <a:ext uri="{FF2B5EF4-FFF2-40B4-BE49-F238E27FC236}">
                <a16:creationId xmlns:a16="http://schemas.microsoft.com/office/drawing/2014/main" id="{A621053F-B540-8C4D-A4C4-D17CF37088F1}"/>
              </a:ext>
            </a:extLst>
          </p:cNvPr>
          <p:cNvPicPr>
            <a:picLocks noChangeAspect="1"/>
          </p:cNvPicPr>
          <p:nvPr/>
        </p:nvPicPr>
        <p:blipFill rotWithShape="1">
          <a:blip r:embed="rId2"/>
          <a:srcRect l="26423" r="29736" b="-1"/>
          <a:stretch/>
        </p:blipFill>
        <p:spPr>
          <a:xfrm>
            <a:off x="5050799" y="1940034"/>
            <a:ext cx="2331299" cy="2977931"/>
          </a:xfrm>
          <a:prstGeom prst="rect">
            <a:avLst/>
          </a:prstGeom>
        </p:spPr>
      </p:pic>
      <p:sp>
        <p:nvSpPr>
          <p:cNvPr id="8" name="Content Placeholder 2">
            <a:extLst>
              <a:ext uri="{FF2B5EF4-FFF2-40B4-BE49-F238E27FC236}">
                <a16:creationId xmlns:a16="http://schemas.microsoft.com/office/drawing/2014/main" id="{80281179-0956-F343-B2D1-AA23920BD7DA}"/>
              </a:ext>
            </a:extLst>
          </p:cNvPr>
          <p:cNvSpPr txBox="1">
            <a:spLocks/>
          </p:cNvSpPr>
          <p:nvPr/>
        </p:nvSpPr>
        <p:spPr>
          <a:xfrm>
            <a:off x="4937760" y="1830387"/>
            <a:ext cx="3749040" cy="45259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l-GR" sz="1600" dirty="0">
              <a:latin typeface="Calibri" panose="020F0502020204030204" pitchFamily="34" charset="0"/>
            </a:endParaRPr>
          </a:p>
        </p:txBody>
      </p:sp>
      <p:sp>
        <p:nvSpPr>
          <p:cNvPr id="11" name="TextBox 10">
            <a:extLst>
              <a:ext uri="{FF2B5EF4-FFF2-40B4-BE49-F238E27FC236}">
                <a16:creationId xmlns:a16="http://schemas.microsoft.com/office/drawing/2014/main" id="{E8F50A82-F175-594D-9A57-6C5B8C326CBE}"/>
              </a:ext>
            </a:extLst>
          </p:cNvPr>
          <p:cNvSpPr txBox="1"/>
          <p:nvPr/>
        </p:nvSpPr>
        <p:spPr>
          <a:xfrm>
            <a:off x="0" y="6441484"/>
            <a:ext cx="8229600" cy="461665"/>
          </a:xfrm>
          <a:prstGeom prst="rect">
            <a:avLst/>
          </a:prstGeom>
          <a:noFill/>
        </p:spPr>
        <p:txBody>
          <a:bodyPr wrap="square" rtlCol="0">
            <a:spAutoFit/>
          </a:bodyPr>
          <a:lstStyle/>
          <a:p>
            <a:pPr>
              <a:spcAft>
                <a:spcPts val="600"/>
              </a:spcAft>
            </a:pPr>
            <a:r>
              <a:rPr lang="el-GR" sz="800" dirty="0" err="1">
                <a:latin typeface="Calibri" panose="020F0502020204030204" pitchFamily="34" charset="0"/>
              </a:rPr>
              <a:t>Πηγ</a:t>
            </a:r>
            <a:r>
              <a:rPr lang="en-US" sz="800" dirty="0" err="1">
                <a:latin typeface="Calibri" panose="020F0502020204030204" pitchFamily="34" charset="0"/>
              </a:rPr>
              <a:t>ή</a:t>
            </a:r>
            <a:r>
              <a:rPr lang="el-GR" sz="800" dirty="0">
                <a:latin typeface="Calibri" panose="020F0502020204030204" pitchFamily="34" charset="0"/>
              </a:rPr>
              <a:t>: </a:t>
            </a:r>
            <a:r>
              <a:rPr lang="en-GB" sz="800" dirty="0">
                <a:latin typeface="Calibri" panose="020F0502020204030204" pitchFamily="34" charset="0"/>
                <a:hlinkClick r:id="rId3"/>
              </a:rPr>
              <a:t>https://kalo.gov.gr/wp-content/uploads/2019/05/11.-%CE%9C%CE%9F%CE%A1%CE%A6%CE%95%CE%A3-%CE%A7%CE%A1%CE%97%CE%9C%CE%91%CE%A4%CE%9F%CE%94%CE%9F%CE%A4%CE%97%CE%A3%CE%97%CE%A3-%CE%A0%CE%9F%CE%9B%CE%A5-%CE%9C%CE%99%CE%9A%CE%A1%CE%A9%CE%9D-%CE%9C%CE%9C%CE%95.pdf</a:t>
            </a:r>
            <a:endParaRPr lang="en-GR" sz="800" dirty="0">
              <a:latin typeface="Calibri" panose="020F0502020204030204" pitchFamily="34" charset="0"/>
            </a:endParaRPr>
          </a:p>
        </p:txBody>
      </p:sp>
    </p:spTree>
    <p:extLst>
      <p:ext uri="{BB962C8B-B14F-4D97-AF65-F5344CB8AC3E}">
        <p14:creationId xmlns:p14="http://schemas.microsoft.com/office/powerpoint/2010/main" val="2192414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BE151-9A0E-C642-888A-E7B9B02E883B}"/>
              </a:ext>
            </a:extLst>
          </p:cNvPr>
          <p:cNvSpPr>
            <a:spLocks noGrp="1"/>
          </p:cNvSpPr>
          <p:nvPr>
            <p:ph type="title"/>
          </p:nvPr>
        </p:nvSpPr>
        <p:spPr>
          <a:xfrm>
            <a:off x="343363" y="2633238"/>
            <a:ext cx="3261685" cy="1591523"/>
          </a:xfrm>
        </p:spPr>
        <p:txBody>
          <a:bodyPr vert="horz" lIns="91440" tIns="45720" rIns="91440" bIns="45720" rtlCol="0" anchor="b">
            <a:normAutofit/>
          </a:bodyPr>
          <a:lstStyle/>
          <a:p>
            <a:pPr defTabSz="914400">
              <a:lnSpc>
                <a:spcPct val="90000"/>
              </a:lnSpc>
            </a:pPr>
            <a:r>
              <a:rPr lang="en-US" sz="3600" dirty="0">
                <a:solidFill>
                  <a:schemeClr val="tx1"/>
                </a:solidFill>
              </a:rPr>
              <a:t>C</a:t>
            </a:r>
            <a:r>
              <a:rPr lang="en-US" sz="3600" kern="1200" dirty="0">
                <a:solidFill>
                  <a:schemeClr val="tx1"/>
                </a:solidFill>
                <a:ea typeface="+mj-ea"/>
                <a:cs typeface="+mj-cs"/>
              </a:rPr>
              <a:t>rowdfunding Platforms</a:t>
            </a:r>
            <a:endParaRPr lang="en-US" sz="4000" kern="1200" dirty="0">
              <a:solidFill>
                <a:schemeClr val="tx1"/>
              </a:solidFill>
              <a:ea typeface="+mj-ea"/>
              <a:cs typeface="+mj-cs"/>
            </a:endParaRPr>
          </a:p>
        </p:txBody>
      </p:sp>
      <p:sp>
        <p:nvSpPr>
          <p:cNvPr id="4" name="Slide Number Placeholder 3">
            <a:extLst>
              <a:ext uri="{FF2B5EF4-FFF2-40B4-BE49-F238E27FC236}">
                <a16:creationId xmlns:a16="http://schemas.microsoft.com/office/drawing/2014/main" id="{16D9879E-D537-8E43-8824-53623059A679}"/>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B0A73842-23F1-7445-825B-E3A16E3AE0F1}" type="slidenum">
              <a:rPr lang="en-US">
                <a:solidFill>
                  <a:schemeClr val="bg1">
                    <a:lumMod val="50000"/>
                  </a:schemeClr>
                </a:solidFill>
              </a:rPr>
              <a:pPr defTabSz="914400">
                <a:spcAft>
                  <a:spcPts val="600"/>
                </a:spcAft>
              </a:pPr>
              <a:t>27</a:t>
            </a:fld>
            <a:endParaRPr lang="en-US">
              <a:solidFill>
                <a:schemeClr val="bg1">
                  <a:lumMod val="50000"/>
                </a:schemeClr>
              </a:solidFill>
            </a:endParaRPr>
          </a:p>
        </p:txBody>
      </p:sp>
      <p:sp>
        <p:nvSpPr>
          <p:cNvPr id="3" name="TextBox 2">
            <a:extLst>
              <a:ext uri="{FF2B5EF4-FFF2-40B4-BE49-F238E27FC236}">
                <a16:creationId xmlns:a16="http://schemas.microsoft.com/office/drawing/2014/main" id="{26C8B293-CFA5-F24A-A876-610EE84BC1E2}"/>
              </a:ext>
            </a:extLst>
          </p:cNvPr>
          <p:cNvSpPr txBox="1"/>
          <p:nvPr/>
        </p:nvSpPr>
        <p:spPr>
          <a:xfrm>
            <a:off x="3865196" y="1582340"/>
            <a:ext cx="4935441" cy="3970318"/>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Provides shares to small investors, to </a:t>
            </a:r>
            <a:r>
              <a:rPr lang="en-GB" dirty="0" err="1">
                <a:latin typeface="Calibri" panose="020F0502020204030204" pitchFamily="34" charset="0"/>
                <a:cs typeface="Calibri" panose="020F0502020204030204" pitchFamily="34" charset="0"/>
              </a:rPr>
              <a:t>VentureCapitals</a:t>
            </a:r>
            <a:r>
              <a:rPr lang="en-GB" dirty="0">
                <a:latin typeface="Calibri" panose="020F0502020204030204" pitchFamily="34" charset="0"/>
                <a:cs typeface="Calibri" panose="020F0502020204030204" pitchFamily="34" charset="0"/>
              </a:rPr>
              <a:t>, financing in the form of loans to potential start ups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Crowdfunding Platforms:</a:t>
            </a:r>
          </a:p>
          <a:p>
            <a:pPr marL="285750" indent="-285750">
              <a:buFont typeface="Wingdings" pitchFamily="2" charset="2"/>
              <a:buChar char="à"/>
            </a:pPr>
            <a:r>
              <a:rPr lang="en-GB" dirty="0">
                <a:latin typeface="Calibri" panose="020F0502020204030204" pitchFamily="34" charset="0"/>
                <a:cs typeface="Calibri" panose="020F0502020204030204" pitchFamily="34" charset="0"/>
              </a:rPr>
              <a:t>Kickstarter ((all types of audience, now also in Greece)</a:t>
            </a:r>
          </a:p>
          <a:p>
            <a:pPr marL="285750" indent="-285750">
              <a:buFont typeface="Wingdings" pitchFamily="2" charset="2"/>
              <a:buChar char="à"/>
            </a:pPr>
            <a:r>
              <a:rPr lang="en-GB" dirty="0">
                <a:latin typeface="Calibri" panose="020F0502020204030204" pitchFamily="34" charset="0"/>
                <a:cs typeface="Calibri" panose="020F0502020204030204" pitchFamily="34" charset="0"/>
              </a:rPr>
              <a:t>INDIEGOGO (best overall)</a:t>
            </a:r>
          </a:p>
          <a:p>
            <a:pPr marL="285750" indent="-285750">
              <a:buFont typeface="Wingdings" pitchFamily="2" charset="2"/>
              <a:buChar char="à"/>
            </a:pPr>
            <a:r>
              <a:rPr lang="en-GB" dirty="0" err="1">
                <a:latin typeface="Calibri" panose="020F0502020204030204" pitchFamily="34" charset="0"/>
                <a:cs typeface="Calibri" panose="020F0502020204030204" pitchFamily="34" charset="0"/>
              </a:rPr>
              <a:t>SeedInvest</a:t>
            </a:r>
            <a:r>
              <a:rPr lang="en-GB" dirty="0">
                <a:latin typeface="Calibri" panose="020F0502020204030204" pitchFamily="34" charset="0"/>
                <a:cs typeface="Calibri" panose="020F0502020204030204" pitchFamily="34" charset="0"/>
              </a:rPr>
              <a:t> (best for start ups)</a:t>
            </a:r>
          </a:p>
          <a:p>
            <a:pPr marL="285750" indent="-285750">
              <a:buFont typeface="Wingdings" pitchFamily="2" charset="2"/>
              <a:buChar char="à"/>
            </a:pPr>
            <a:r>
              <a:rPr lang="en-GB" dirty="0">
                <a:latin typeface="Calibri" panose="020F0502020204030204" pitchFamily="34" charset="0"/>
                <a:cs typeface="Calibri" panose="020F0502020204030204" pitchFamily="34" charset="0"/>
              </a:rPr>
              <a:t>CAUSES (best for non profits)</a:t>
            </a:r>
          </a:p>
          <a:p>
            <a:pPr marL="285750" indent="-285750">
              <a:buFont typeface="Wingdings" pitchFamily="2" charset="2"/>
              <a:buChar char="à"/>
            </a:pPr>
            <a:r>
              <a:rPr lang="en-GB" dirty="0" err="1">
                <a:latin typeface="Calibri" panose="020F0502020204030204" pitchFamily="34" charset="0"/>
                <a:cs typeface="Calibri" panose="020F0502020204030204" pitchFamily="34" charset="0"/>
              </a:rPr>
              <a:t>Patreon</a:t>
            </a:r>
            <a:r>
              <a:rPr lang="en-GB" dirty="0">
                <a:latin typeface="Calibri" panose="020F0502020204030204" pitchFamily="34" charset="0"/>
                <a:cs typeface="Calibri" panose="020F0502020204030204" pitchFamily="34" charset="0"/>
              </a:rPr>
              <a:t> (best for creative professionals)</a:t>
            </a:r>
          </a:p>
          <a:p>
            <a:pPr marL="285750" indent="-285750">
              <a:buFont typeface="Wingdings" pitchFamily="2" charset="2"/>
              <a:buChar char="à"/>
            </a:pPr>
            <a:r>
              <a:rPr lang="en-GB" dirty="0" err="1">
                <a:latin typeface="Calibri" panose="020F0502020204030204" pitchFamily="34" charset="0"/>
                <a:cs typeface="Calibri" panose="020F0502020204030204" pitchFamily="34" charset="0"/>
              </a:rPr>
              <a:t>Gofundme</a:t>
            </a:r>
            <a:r>
              <a:rPr lang="en-GB" dirty="0">
                <a:latin typeface="Calibri" panose="020F0502020204030204" pitchFamily="34" charset="0"/>
                <a:cs typeface="Calibri" panose="020F0502020204030204" pitchFamily="34" charset="0"/>
              </a:rPr>
              <a:t> (best for individuals)</a:t>
            </a:r>
          </a:p>
          <a:p>
            <a:pPr marL="285750" indent="-285750">
              <a:buFont typeface="Wingdings" pitchFamily="2" charset="2"/>
              <a:buChar char="à"/>
            </a:pPr>
            <a:endParaRPr lang="en-GB" dirty="0">
              <a:latin typeface="Calibri" panose="020F0502020204030204" pitchFamily="34" charset="0"/>
              <a:cs typeface="Calibri" panose="020F0502020204030204" pitchFamily="34" charset="0"/>
            </a:endParaRPr>
          </a:p>
          <a:p>
            <a:pPr marL="285750" indent="-285750">
              <a:buFont typeface="Wingdings" pitchFamily="2" charset="2"/>
              <a:buChar char="à"/>
            </a:pPr>
            <a:endParaRPr lang="en-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665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4189" y="633046"/>
            <a:ext cx="3347717" cy="1314996"/>
          </a:xfrm>
        </p:spPr>
        <p:txBody>
          <a:bodyPr anchor="b">
            <a:normAutofit/>
          </a:bodyPr>
          <a:lstStyle/>
          <a:p>
            <a:pPr>
              <a:lnSpc>
                <a:spcPct val="90000"/>
              </a:lnSpc>
            </a:pPr>
            <a:r>
              <a:rPr lang="el-GR" b="1" dirty="0">
                <a:solidFill>
                  <a:schemeClr val="bg1"/>
                </a:solidFill>
              </a:rPr>
              <a:t>6. Άτυποι επενδυτές</a:t>
            </a:r>
            <a:endParaRPr lang="en-US" dirty="0">
              <a:solidFill>
                <a:schemeClr val="bg1"/>
              </a:solidFill>
              <a:cs typeface="Calibri" panose="020F0502020204030204" pitchFamily="34" charset="0"/>
            </a:endParaRPr>
          </a:p>
        </p:txBody>
      </p:sp>
      <p:sp>
        <p:nvSpPr>
          <p:cNvPr id="3" name="Content Placeholder 2"/>
          <p:cNvSpPr>
            <a:spLocks noGrp="1"/>
          </p:cNvSpPr>
          <p:nvPr>
            <p:ph idx="1"/>
          </p:nvPr>
        </p:nvSpPr>
        <p:spPr>
          <a:xfrm>
            <a:off x="3899338" y="1625904"/>
            <a:ext cx="4414345" cy="4044463"/>
          </a:xfrm>
        </p:spPr>
        <p:txBody>
          <a:bodyPr>
            <a:normAutofit fontScale="92500" lnSpcReduction="20000"/>
          </a:bodyPr>
          <a:lstStyle/>
          <a:p>
            <a:pPr marL="0" indent="0">
              <a:buNone/>
            </a:pPr>
            <a:r>
              <a:rPr lang="en-GB" sz="2000" dirty="0"/>
              <a:t>The strengthening of entrepreneurship through informal investment - friends, relatives and even colleagues - has increased in the last decade due to their inability to access formal financing.</a:t>
            </a:r>
            <a:endParaRPr lang="el-GR" sz="1500" dirty="0">
              <a:latin typeface="Calibri" panose="020F0502020204030204" pitchFamily="34" charset="0"/>
              <a:cs typeface="Calibri" panose="020F0502020204030204" pitchFamily="34" charset="0"/>
            </a:endParaRPr>
          </a:p>
          <a:p>
            <a:pPr marL="0" indent="0">
              <a:buNone/>
            </a:pPr>
            <a:br>
              <a:rPr lang="en-GB" sz="2000" dirty="0"/>
            </a:br>
            <a:r>
              <a:rPr lang="en-GB" sz="2000" b="0" i="0" dirty="0">
                <a:effectLst/>
                <a:latin typeface="arial" panose="020B0604020202020204" pitchFamily="34" charset="0"/>
              </a:rPr>
              <a:t>In the case of informal financing, entrepreneurs may provide friends or family members with an equity stake, or allow them to have some control over their participation in the business, as a form of repayment of borrowed capital.</a:t>
            </a:r>
            <a:endParaRPr lang="el-GR" sz="150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a:xfrm>
            <a:off x="6457950" y="6356350"/>
            <a:ext cx="2057400" cy="365125"/>
          </a:xfrm>
        </p:spPr>
        <p:txBody>
          <a:bodyPr>
            <a:normAutofit/>
          </a:bodyPr>
          <a:lstStyle/>
          <a:p>
            <a:pPr>
              <a:spcAft>
                <a:spcPts val="600"/>
              </a:spcAft>
            </a:pPr>
            <a:fld id="{B0A73842-23F1-7445-825B-E3A16E3AE0F1}" type="slidenum">
              <a:rPr lang="en-US">
                <a:solidFill>
                  <a:srgbClr val="1B1B1B"/>
                </a:solidFill>
              </a:rPr>
              <a:pPr>
                <a:spcAft>
                  <a:spcPts val="600"/>
                </a:spcAft>
              </a:pPr>
              <a:t>28</a:t>
            </a:fld>
            <a:endParaRPr lang="en-US">
              <a:solidFill>
                <a:srgbClr val="1B1B1B"/>
              </a:solidFill>
            </a:endParaRPr>
          </a:p>
        </p:txBody>
      </p:sp>
      <p:sp>
        <p:nvSpPr>
          <p:cNvPr id="9" name="TextBox 8">
            <a:extLst>
              <a:ext uri="{FF2B5EF4-FFF2-40B4-BE49-F238E27FC236}">
                <a16:creationId xmlns:a16="http://schemas.microsoft.com/office/drawing/2014/main" id="{0F0A8D08-76FF-DB44-A909-7D1BFCE83128}"/>
              </a:ext>
            </a:extLst>
          </p:cNvPr>
          <p:cNvSpPr txBox="1"/>
          <p:nvPr/>
        </p:nvSpPr>
        <p:spPr>
          <a:xfrm>
            <a:off x="0" y="6441484"/>
            <a:ext cx="8229600" cy="461665"/>
          </a:xfrm>
          <a:prstGeom prst="rect">
            <a:avLst/>
          </a:prstGeom>
          <a:noFill/>
        </p:spPr>
        <p:txBody>
          <a:bodyPr wrap="square" rtlCol="0">
            <a:spAutoFit/>
          </a:bodyPr>
          <a:lstStyle/>
          <a:p>
            <a:pPr>
              <a:spcAft>
                <a:spcPts val="600"/>
              </a:spcAft>
            </a:pPr>
            <a:r>
              <a:rPr lang="el-GR" sz="800" dirty="0" err="1">
                <a:latin typeface="Calibri" panose="020F0502020204030204" pitchFamily="34" charset="0"/>
              </a:rPr>
              <a:t>Πηγ</a:t>
            </a:r>
            <a:r>
              <a:rPr lang="en-US" sz="800" dirty="0" err="1">
                <a:latin typeface="Calibri" panose="020F0502020204030204" pitchFamily="34" charset="0"/>
              </a:rPr>
              <a:t>ή</a:t>
            </a:r>
            <a:r>
              <a:rPr lang="el-GR" sz="800" dirty="0">
                <a:latin typeface="Calibri" panose="020F0502020204030204" pitchFamily="34" charset="0"/>
              </a:rPr>
              <a:t>: </a:t>
            </a:r>
            <a:r>
              <a:rPr lang="en-GB" sz="800" dirty="0">
                <a:latin typeface="Calibri" panose="020F0502020204030204" pitchFamily="34" charset="0"/>
                <a:hlinkClick r:id="rId2"/>
              </a:rPr>
              <a:t>https://kalo.gov.gr/wp-content/uploads/2019/05/11.-%CE%9C%CE%9F%CE%A1%CE%A6%CE%95%CE%A3-%CE%A7%CE%A1%CE%97%CE%9C%CE%91%CE%A4%CE%9F%CE%94%CE%9F%CE%A4%CE%97%CE%A3%CE%97%CE%A3-%CE%A0%CE%9F%CE%9B%CE%A5-%CE%9C%CE%99%CE%9A%CE%A1%CE%A9%CE%9D-%CE%9C%CE%9C%CE%95.pdf</a:t>
            </a:r>
            <a:endParaRPr lang="en-GR" sz="800" dirty="0">
              <a:latin typeface="Calibri" panose="020F0502020204030204" pitchFamily="34" charset="0"/>
            </a:endParaRPr>
          </a:p>
        </p:txBody>
      </p:sp>
      <p:sp>
        <p:nvSpPr>
          <p:cNvPr id="4" name="TextBox 3">
            <a:extLst>
              <a:ext uri="{FF2B5EF4-FFF2-40B4-BE49-F238E27FC236}">
                <a16:creationId xmlns:a16="http://schemas.microsoft.com/office/drawing/2014/main" id="{53D6A8DA-BA0E-C6EC-3DAA-DC4D4FA04363}"/>
              </a:ext>
            </a:extLst>
          </p:cNvPr>
          <p:cNvSpPr txBox="1"/>
          <p:nvPr/>
        </p:nvSpPr>
        <p:spPr>
          <a:xfrm>
            <a:off x="704193" y="4010097"/>
            <a:ext cx="2536528" cy="369332"/>
          </a:xfrm>
          <a:prstGeom prst="rect">
            <a:avLst/>
          </a:prstGeom>
          <a:noFill/>
        </p:spPr>
        <p:txBody>
          <a:bodyPr wrap="none" rtlCol="0">
            <a:spAutoFit/>
          </a:bodyPr>
          <a:lstStyle/>
          <a:p>
            <a:r>
              <a:rPr lang="en-US" dirty="0">
                <a:latin typeface="Calibri" panose="020F0502020204030204" pitchFamily="34" charset="0"/>
              </a:rPr>
              <a:t>Friends, Family and Fools</a:t>
            </a:r>
            <a:endParaRPr lang="en-GR" dirty="0">
              <a:latin typeface="Calibri" panose="020F0502020204030204" pitchFamily="34" charset="0"/>
            </a:endParaRPr>
          </a:p>
        </p:txBody>
      </p:sp>
      <p:sp>
        <p:nvSpPr>
          <p:cNvPr id="7" name="TextBox 6">
            <a:extLst>
              <a:ext uri="{FF2B5EF4-FFF2-40B4-BE49-F238E27FC236}">
                <a16:creationId xmlns:a16="http://schemas.microsoft.com/office/drawing/2014/main" id="{D61660FB-EA73-24F2-F57E-F773119DDC03}"/>
              </a:ext>
            </a:extLst>
          </p:cNvPr>
          <p:cNvSpPr txBox="1"/>
          <p:nvPr/>
        </p:nvSpPr>
        <p:spPr>
          <a:xfrm>
            <a:off x="1303283" y="3124916"/>
            <a:ext cx="1372748" cy="523220"/>
          </a:xfrm>
          <a:prstGeom prst="rect">
            <a:avLst/>
          </a:prstGeom>
          <a:noFill/>
        </p:spPr>
        <p:txBody>
          <a:bodyPr wrap="none" rtlCol="0">
            <a:spAutoFit/>
          </a:bodyPr>
          <a:lstStyle/>
          <a:p>
            <a:r>
              <a:rPr lang="en-GR" sz="2800" dirty="0">
                <a:latin typeface="Calibri" panose="020F0502020204030204" pitchFamily="34" charset="0"/>
              </a:rPr>
              <a:t>The 3 Fs</a:t>
            </a:r>
          </a:p>
        </p:txBody>
      </p:sp>
    </p:spTree>
    <p:extLst>
      <p:ext uri="{BB962C8B-B14F-4D97-AF65-F5344CB8AC3E}">
        <p14:creationId xmlns:p14="http://schemas.microsoft.com/office/powerpoint/2010/main" val="118280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7" name="Shape 857"/>
          <p:cNvSpPr txBox="1">
            <a:spLocks noGrp="1"/>
          </p:cNvSpPr>
          <p:nvPr>
            <p:ph type="title"/>
          </p:nvPr>
        </p:nvSpPr>
        <p:spPr>
          <a:xfrm>
            <a:off x="-527667" y="2926572"/>
            <a:ext cx="4980600" cy="2951400"/>
          </a:xfrm>
          <a:prstGeom prst="rect">
            <a:avLst/>
          </a:prstGeom>
          <a:noFill/>
          <a:ln>
            <a:noFill/>
          </a:ln>
        </p:spPr>
        <p:txBody>
          <a:bodyPr spcFirstLastPara="1" vert="horz" wrap="square" lIns="0" tIns="12700" rIns="0" bIns="0" rtlCol="0" anchor="t" anchorCtr="0">
            <a:noAutofit/>
          </a:bodyPr>
          <a:lstStyle/>
          <a:p>
            <a:pPr marL="728341" marR="5080" indent="-716276"/>
            <a:r>
              <a:rPr lang="en-US" sz="4000" dirty="0">
                <a:solidFill>
                  <a:schemeClr val="tx1"/>
                </a:solidFill>
                <a:latin typeface="Lustria"/>
                <a:ea typeface="Lustria"/>
                <a:cs typeface="Lustria"/>
                <a:sym typeface="Lustria"/>
              </a:rPr>
              <a:t>THANK  YOU!</a:t>
            </a:r>
            <a:endParaRPr sz="4000" dirty="0">
              <a:solidFill>
                <a:schemeClr val="tx1"/>
              </a:solidFill>
              <a:latin typeface="Lustria"/>
              <a:ea typeface="Lustria"/>
              <a:cs typeface="Lustria"/>
              <a:sym typeface="Lustria"/>
            </a:endParaRPr>
          </a:p>
        </p:txBody>
      </p:sp>
      <p:sp>
        <p:nvSpPr>
          <p:cNvPr id="858" name="Shape 858"/>
          <p:cNvSpPr/>
          <p:nvPr/>
        </p:nvSpPr>
        <p:spPr>
          <a:xfrm>
            <a:off x="181584" y="6311391"/>
            <a:ext cx="352294" cy="35229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a:solidFill>
                <a:schemeClr val="dk1"/>
              </a:solidFill>
              <a:latin typeface="Calibri"/>
              <a:ea typeface="Calibri"/>
              <a:cs typeface="Calibri"/>
              <a:sym typeface="Calibri"/>
            </a:endParaRPr>
          </a:p>
        </p:txBody>
      </p:sp>
      <p:sp>
        <p:nvSpPr>
          <p:cNvPr id="859" name="Shape 859"/>
          <p:cNvSpPr txBox="1"/>
          <p:nvPr/>
        </p:nvSpPr>
        <p:spPr>
          <a:xfrm>
            <a:off x="8417559" y="6463729"/>
            <a:ext cx="203200" cy="177800"/>
          </a:xfrm>
          <a:prstGeom prst="rect">
            <a:avLst/>
          </a:prstGeom>
          <a:noFill/>
          <a:ln>
            <a:noFill/>
          </a:ln>
        </p:spPr>
        <p:txBody>
          <a:bodyPr spcFirstLastPara="1" wrap="square" lIns="0" tIns="0" rIns="0" bIns="0" anchor="t" anchorCtr="0">
            <a:noAutofit/>
          </a:bodyPr>
          <a:lstStyle/>
          <a:p>
            <a:pPr marL="25400">
              <a:lnSpc>
                <a:spcPct val="103333"/>
              </a:lnSpc>
            </a:pPr>
            <a:fld id="{00000000-1234-1234-1234-123412341234}" type="slidenum">
              <a:rPr lang="en-US" sz="1200">
                <a:solidFill>
                  <a:srgbClr val="8A8A8A"/>
                </a:solidFill>
                <a:latin typeface="Calibri"/>
                <a:ea typeface="Calibri"/>
                <a:cs typeface="Calibri"/>
                <a:sym typeface="Calibri"/>
              </a:rPr>
              <a:pPr marL="25400">
                <a:lnSpc>
                  <a:spcPct val="103333"/>
                </a:lnSpc>
              </a:pPr>
              <a:t>29</a:t>
            </a:fld>
            <a:endParaRPr sz="1200">
              <a:solidFill>
                <a:schemeClr val="dk1"/>
              </a:solidFill>
              <a:latin typeface="Calibri"/>
              <a:ea typeface="Calibri"/>
              <a:cs typeface="Calibri"/>
              <a:sym typeface="Calibri"/>
            </a:endParaRPr>
          </a:p>
        </p:txBody>
      </p:sp>
      <p:sp>
        <p:nvSpPr>
          <p:cNvPr id="860" name="Shape 860"/>
          <p:cNvSpPr txBox="1"/>
          <p:nvPr/>
        </p:nvSpPr>
        <p:spPr>
          <a:xfrm>
            <a:off x="4863905" y="3244458"/>
            <a:ext cx="3056400" cy="1152000"/>
          </a:xfrm>
          <a:prstGeom prst="rect">
            <a:avLst/>
          </a:prstGeom>
          <a:noFill/>
          <a:ln>
            <a:noFill/>
          </a:ln>
        </p:spPr>
        <p:txBody>
          <a:bodyPr spcFirstLastPara="1" wrap="square" lIns="91425" tIns="91425" rIns="91425" bIns="91425" anchor="t" anchorCtr="0">
            <a:noAutofit/>
          </a:bodyPr>
          <a:lstStyle/>
          <a:p>
            <a:r>
              <a:rPr lang="en-US" sz="1600" dirty="0" err="1">
                <a:latin typeface="Calibri" panose="020F0502020204030204" pitchFamily="34" charset="0"/>
                <a:cs typeface="Calibri" panose="020F0502020204030204" pitchFamily="34" charset="0"/>
              </a:rPr>
              <a:t>Π</a:t>
            </a:r>
            <a:r>
              <a:rPr lang="en-US" sz="1600" dirty="0">
                <a:latin typeface="Calibri" panose="020F0502020204030204" pitchFamily="34" charset="0"/>
                <a:cs typeface="Calibri" panose="020F0502020204030204" pitchFamily="34" charset="0"/>
              </a:rPr>
              <a:t>α</a:t>
            </a:r>
            <a:r>
              <a:rPr lang="en-US" sz="1600" dirty="0" err="1">
                <a:latin typeface="Calibri" panose="020F0502020204030204" pitchFamily="34" charset="0"/>
                <a:cs typeface="Calibri" panose="020F0502020204030204" pitchFamily="34" charset="0"/>
              </a:rPr>
              <a:t>ρ</a:t>
            </a:r>
            <a:r>
              <a:rPr lang="en-US" sz="1600" dirty="0">
                <a:latin typeface="Calibri" panose="020F0502020204030204" pitchFamily="34" charset="0"/>
                <a:cs typeface="Calibri" panose="020F0502020204030204" pitchFamily="34" charset="0"/>
              </a:rPr>
              <a:t>α</a:t>
            </a:r>
            <a:r>
              <a:rPr lang="en-US" sz="1600" dirty="0" err="1">
                <a:latin typeface="Calibri" panose="020F0502020204030204" pitchFamily="34" charset="0"/>
                <a:cs typeface="Calibri" panose="020F0502020204030204" pitchFamily="34" charset="0"/>
              </a:rPr>
              <a:t>σκευή</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Γκιούρκ</a:t>
            </a:r>
            <a:r>
              <a:rPr lang="en-US" sz="1600" dirty="0">
                <a:latin typeface="Calibri" panose="020F0502020204030204" pitchFamily="34" charset="0"/>
                <a:cs typeface="Calibri" panose="020F0502020204030204" pitchFamily="34" charset="0"/>
              </a:rPr>
              <a:t>α, PhD</a:t>
            </a:r>
            <a:endParaRPr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Innovation and Business Strategist</a:t>
            </a:r>
            <a:endParaRPr sz="1600" dirty="0">
              <a:latin typeface="Calibri" panose="020F0502020204030204" pitchFamily="34" charset="0"/>
              <a:cs typeface="Calibri" panose="020F0502020204030204" pitchFamily="34" charset="0"/>
            </a:endParaRPr>
          </a:p>
          <a:p>
            <a:endParaRPr sz="1600" dirty="0">
              <a:latin typeface="Calibri" panose="020F0502020204030204" pitchFamily="34" charset="0"/>
              <a:cs typeface="Calibri" panose="020F0502020204030204" pitchFamily="34" charset="0"/>
            </a:endParaRPr>
          </a:p>
          <a:p>
            <a:r>
              <a:rPr lang="en-US" sz="1600" u="sng" dirty="0">
                <a:solidFill>
                  <a:schemeClr val="hlink"/>
                </a:solidFill>
                <a:latin typeface="Calibri" panose="020F0502020204030204" pitchFamily="34" charset="0"/>
                <a:cs typeface="Calibri" panose="020F0502020204030204" pitchFamily="34" charset="0"/>
                <a:hlinkClick r:id="rId4"/>
              </a:rPr>
              <a:t>pgiourka@gmail.com</a:t>
            </a:r>
            <a:r>
              <a:rPr lang="en-US" sz="1600" dirty="0">
                <a:latin typeface="Calibri" panose="020F0502020204030204" pitchFamily="34" charset="0"/>
                <a:cs typeface="Calibri" panose="020F0502020204030204" pitchFamily="34" charset="0"/>
              </a:rPr>
              <a:t> </a:t>
            </a:r>
            <a:endParaRPr sz="1600" dirty="0">
              <a:latin typeface="Calibri" panose="020F0502020204030204" pitchFamily="34" charset="0"/>
              <a:cs typeface="Calibri" panose="020F0502020204030204" pitchFamily="34" charset="0"/>
            </a:endParaRPr>
          </a:p>
          <a:p>
            <a:endParaRPr sz="1600" dirty="0">
              <a:latin typeface="Calibri" panose="020F0502020204030204" pitchFamily="34" charset="0"/>
              <a:cs typeface="Calibri" panose="020F0502020204030204" pitchFamily="34" charset="0"/>
            </a:endParaRPr>
          </a:p>
        </p:txBody>
      </p:sp>
      <p:pic>
        <p:nvPicPr>
          <p:cNvPr id="2" name="Picture 1" descr="A picture containing graphical user interface&#10;&#10;Description automatically generated">
            <a:extLst>
              <a:ext uri="{FF2B5EF4-FFF2-40B4-BE49-F238E27FC236}">
                <a16:creationId xmlns:a16="http://schemas.microsoft.com/office/drawing/2014/main" id="{8EC7B34C-9DFE-CAAF-F08B-3A1931A77E0C}"/>
              </a:ext>
            </a:extLst>
          </p:cNvPr>
          <p:cNvPicPr>
            <a:picLocks noChangeAspect="1"/>
          </p:cNvPicPr>
          <p:nvPr/>
        </p:nvPicPr>
        <p:blipFill>
          <a:blip r:embed="rId5"/>
          <a:stretch>
            <a:fillRect/>
          </a:stretch>
        </p:blipFill>
        <p:spPr>
          <a:xfrm>
            <a:off x="4863905" y="1723802"/>
            <a:ext cx="2822995" cy="11291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8514" y="3237922"/>
            <a:ext cx="2517406" cy="1120820"/>
          </a:xfrm>
          <a:prstGeom prst="rect">
            <a:avLst/>
          </a:prstGeom>
        </p:spPr>
        <p:txBody>
          <a:bodyPr vert="horz" wrap="square" lIns="0" tIns="12700" rIns="0" bIns="0" rtlCol="0">
            <a:spAutoFit/>
          </a:bodyPr>
          <a:lstStyle/>
          <a:p>
            <a:pPr marL="220979" marR="5080" indent="-208915">
              <a:spcBef>
                <a:spcPts val="100"/>
              </a:spcBef>
            </a:pPr>
            <a:r>
              <a:rPr lang="en-GB" sz="2400" dirty="0">
                <a:solidFill>
                  <a:srgbClr val="002060"/>
                </a:solidFill>
                <a:latin typeface="Calibri" panose="020F0502020204030204" pitchFamily="34" charset="0"/>
                <a:cs typeface="Calibri" panose="020F0502020204030204" pitchFamily="34" charset="0"/>
              </a:rPr>
              <a:t>Better have a  bad budget  than no budget  at all*</a:t>
            </a:r>
            <a:endParaRPr sz="2400" dirty="0">
              <a:solidFill>
                <a:srgbClr val="002060"/>
              </a:solidFill>
              <a:latin typeface="Calibri" panose="020F0502020204030204" pitchFamily="34" charset="0"/>
              <a:cs typeface="Calibri" panose="020F0502020204030204" pitchFamily="34" charset="0"/>
            </a:endParaRPr>
          </a:p>
        </p:txBody>
      </p:sp>
      <p:sp>
        <p:nvSpPr>
          <p:cNvPr id="3" name="object 3"/>
          <p:cNvSpPr/>
          <p:nvPr/>
        </p:nvSpPr>
        <p:spPr>
          <a:xfrm>
            <a:off x="4553711" y="1580388"/>
            <a:ext cx="0" cy="4223385"/>
          </a:xfrm>
          <a:custGeom>
            <a:avLst/>
            <a:gdLst/>
            <a:ahLst/>
            <a:cxnLst/>
            <a:rect l="l" t="t" r="r" b="b"/>
            <a:pathLst>
              <a:path h="4223385">
                <a:moveTo>
                  <a:pt x="0" y="4223283"/>
                </a:moveTo>
                <a:lnTo>
                  <a:pt x="0" y="0"/>
                </a:lnTo>
              </a:path>
            </a:pathLst>
          </a:custGeom>
          <a:ln w="12700">
            <a:solidFill>
              <a:srgbClr val="08121F"/>
            </a:solidFill>
          </a:ln>
        </p:spPr>
        <p:txBody>
          <a:bodyPr wrap="square" lIns="0" tIns="0" rIns="0" bIns="0" rtlCol="0"/>
          <a:lstStyle/>
          <a:p>
            <a:endParaRPr dirty="0">
              <a:latin typeface="Calibri" panose="020F0502020204030204" pitchFamily="34" charset="0"/>
            </a:endParaRPr>
          </a:p>
        </p:txBody>
      </p:sp>
      <p:sp>
        <p:nvSpPr>
          <p:cNvPr id="4" name="object 4">
            <a:extLst>
              <a:ext uri="{FF2B5EF4-FFF2-40B4-BE49-F238E27FC236}">
                <a16:creationId xmlns:a16="http://schemas.microsoft.com/office/drawing/2014/main" id="{F9527E46-2385-04B6-91AB-35B32EC30170}"/>
              </a:ext>
            </a:extLst>
          </p:cNvPr>
          <p:cNvSpPr txBox="1"/>
          <p:nvPr/>
        </p:nvSpPr>
        <p:spPr>
          <a:xfrm>
            <a:off x="4787265" y="2023313"/>
            <a:ext cx="3606165" cy="2475678"/>
          </a:xfrm>
          <a:prstGeom prst="rect">
            <a:avLst/>
          </a:prstGeom>
        </p:spPr>
        <p:txBody>
          <a:bodyPr vert="horz" wrap="square" lIns="0" tIns="13335" rIns="0" bIns="0" rtlCol="0">
            <a:spAutoFit/>
          </a:bodyPr>
          <a:lstStyle/>
          <a:p>
            <a:pPr marL="12065" marR="5080" indent="-1270" algn="ctr">
              <a:lnSpc>
                <a:spcPct val="100000"/>
              </a:lnSpc>
              <a:spcBef>
                <a:spcPts val="105"/>
              </a:spcBef>
            </a:pPr>
            <a:r>
              <a:rPr sz="2000" dirty="0">
                <a:latin typeface="Calibri" panose="020F0502020204030204" pitchFamily="34" charset="0"/>
                <a:cs typeface="Calibri" panose="020F0502020204030204" pitchFamily="34" charset="0"/>
              </a:rPr>
              <a:t>Budgeting is a critical process  as it makes an entrepreneur</a:t>
            </a:r>
            <a:r>
              <a:rPr sz="2000" spc="-17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put  down thoughts and (hopefully)  test their reality in various  dimensions (pricing, demand,  supply, human and other  resources, </a:t>
            </a:r>
            <a:r>
              <a:rPr sz="2000" spc="-5" dirty="0">
                <a:latin typeface="Calibri" panose="020F0502020204030204" pitchFamily="34" charset="0"/>
                <a:cs typeface="Calibri" panose="020F0502020204030204" pitchFamily="34" charset="0"/>
              </a:rPr>
              <a:t>volatility, </a:t>
            </a:r>
            <a:r>
              <a:rPr sz="2000" dirty="0">
                <a:latin typeface="Calibri" panose="020F0502020204030204" pitchFamily="34" charset="0"/>
                <a:cs typeface="Calibri" panose="020F0502020204030204" pitchFamily="34" charset="0"/>
              </a:rPr>
              <a:t>capital  needs) with a financial  projection</a:t>
            </a:r>
          </a:p>
        </p:txBody>
      </p:sp>
    </p:spTree>
    <p:extLst>
      <p:ext uri="{BB962C8B-B14F-4D97-AF65-F5344CB8AC3E}">
        <p14:creationId xmlns:p14="http://schemas.microsoft.com/office/powerpoint/2010/main" val="70284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64940" y="1467860"/>
            <a:ext cx="6814120" cy="4200445"/>
          </a:xfrm>
          <a:prstGeom prst="rect">
            <a:avLst/>
          </a:prstGeom>
        </p:spPr>
        <p:txBody>
          <a:bodyPr vert="horz" wrap="square" lIns="0" tIns="12700" rIns="0" bIns="0" rtlCol="0">
            <a:spAutoFit/>
          </a:bodyPr>
          <a:lstStyle/>
          <a:p>
            <a:pPr algn="l"/>
            <a:r>
              <a:rPr lang="en-US" sz="1600" b="1" spc="0" dirty="0">
                <a:solidFill>
                  <a:schemeClr val="tx1"/>
                </a:solidFill>
                <a:latin typeface="Calibri" panose="020F0502020204030204" pitchFamily="34" charset="0"/>
                <a:cs typeface="Calibri" panose="020F0502020204030204" pitchFamily="34" charset="0"/>
              </a:rPr>
              <a:t>Income</a:t>
            </a:r>
            <a:r>
              <a:rPr lang="en-US" sz="1600" spc="0" dirty="0">
                <a:solidFill>
                  <a:schemeClr val="tx1"/>
                </a:solidFill>
                <a:latin typeface="Calibri" panose="020F0502020204030204" pitchFamily="34" charset="0"/>
                <a:cs typeface="Calibri" panose="020F0502020204030204" pitchFamily="34" charset="0"/>
              </a:rPr>
              <a:t> is money that a business receives in exchange for providing a good or service or through investing capital.</a:t>
            </a:r>
            <a:br>
              <a:rPr lang="en-US" sz="1600" spc="0" dirty="0">
                <a:solidFill>
                  <a:schemeClr val="tx1"/>
                </a:solidFill>
                <a:latin typeface="Calibri" panose="020F0502020204030204" pitchFamily="34" charset="0"/>
                <a:cs typeface="Calibri" panose="020F0502020204030204" pitchFamily="34" charset="0"/>
              </a:rPr>
            </a:br>
            <a:br>
              <a:rPr lang="en-GR" sz="1600" spc="0" dirty="0">
                <a:solidFill>
                  <a:schemeClr val="tx1"/>
                </a:solidFill>
                <a:latin typeface="Calibri" panose="020F0502020204030204" pitchFamily="34" charset="0"/>
                <a:cs typeface="Calibri" panose="020F0502020204030204" pitchFamily="34" charset="0"/>
              </a:rPr>
            </a:br>
            <a:r>
              <a:rPr lang="en-US" sz="1600" b="1" spc="0" dirty="0">
                <a:solidFill>
                  <a:schemeClr val="tx1"/>
                </a:solidFill>
                <a:latin typeface="Calibri" panose="020F0502020204030204" pitchFamily="34" charset="0"/>
                <a:cs typeface="Calibri" panose="020F0502020204030204" pitchFamily="34" charset="0"/>
              </a:rPr>
              <a:t>Cost of goods sold</a:t>
            </a:r>
            <a:r>
              <a:rPr lang="en-US" sz="1600" spc="0" dirty="0">
                <a:solidFill>
                  <a:schemeClr val="tx1"/>
                </a:solidFill>
                <a:latin typeface="Calibri" panose="020F0502020204030204" pitchFamily="34" charset="0"/>
                <a:cs typeface="Calibri" panose="020F0502020204030204" pitchFamily="34" charset="0"/>
              </a:rPr>
              <a:t> (COGS) are the costs of acquiring or manufacturing the products that a company sells during a period, and in specific those that are directly tied to the production of the products, including the cost of labor, materials, and manufacturing overhead</a:t>
            </a:r>
            <a:br>
              <a:rPr lang="en-US" sz="1600" spc="0" dirty="0">
                <a:solidFill>
                  <a:schemeClr val="tx1"/>
                </a:solidFill>
                <a:latin typeface="Calibri" panose="020F0502020204030204" pitchFamily="34" charset="0"/>
                <a:cs typeface="Calibri" panose="020F0502020204030204" pitchFamily="34" charset="0"/>
              </a:rPr>
            </a:br>
            <a:br>
              <a:rPr lang="en-GR" sz="1600" spc="0" dirty="0">
                <a:solidFill>
                  <a:schemeClr val="tx1"/>
                </a:solidFill>
                <a:latin typeface="Calibri" panose="020F0502020204030204" pitchFamily="34" charset="0"/>
                <a:cs typeface="Calibri" panose="020F0502020204030204" pitchFamily="34" charset="0"/>
              </a:rPr>
            </a:br>
            <a:r>
              <a:rPr lang="en-US" sz="1600" b="1" spc="0" dirty="0">
                <a:solidFill>
                  <a:schemeClr val="tx1"/>
                </a:solidFill>
                <a:latin typeface="Calibri" panose="020F0502020204030204" pitchFamily="34" charset="0"/>
                <a:cs typeface="Calibri" panose="020F0502020204030204" pitchFamily="34" charset="0"/>
              </a:rPr>
              <a:t>Operating costs</a:t>
            </a:r>
            <a:r>
              <a:rPr lang="en-US" sz="1600" spc="0" dirty="0">
                <a:solidFill>
                  <a:schemeClr val="tx1"/>
                </a:solidFill>
                <a:latin typeface="Calibri" panose="020F0502020204030204" pitchFamily="34" charset="0"/>
                <a:cs typeface="Calibri" panose="020F0502020204030204" pitchFamily="34" charset="0"/>
              </a:rPr>
              <a:t> are expenses associated with the maintenance and administration of a business on a day-to-day basis. They are the cost of resources used by an organization just to maintain its existence (operations).</a:t>
            </a:r>
            <a:br>
              <a:rPr lang="en-US" sz="1600" spc="0" dirty="0">
                <a:solidFill>
                  <a:schemeClr val="tx1"/>
                </a:solidFill>
                <a:latin typeface="Calibri" panose="020F0502020204030204" pitchFamily="34" charset="0"/>
                <a:cs typeface="Calibri" panose="020F0502020204030204" pitchFamily="34" charset="0"/>
              </a:rPr>
            </a:br>
            <a:br>
              <a:rPr lang="en-GR" sz="1600" spc="0" dirty="0">
                <a:solidFill>
                  <a:schemeClr val="tx1"/>
                </a:solidFill>
                <a:latin typeface="Calibri" panose="020F0502020204030204" pitchFamily="34" charset="0"/>
                <a:cs typeface="Calibri" panose="020F0502020204030204" pitchFamily="34" charset="0"/>
              </a:rPr>
            </a:br>
            <a:r>
              <a:rPr lang="en-US" sz="1600" b="1" spc="0" dirty="0">
                <a:solidFill>
                  <a:schemeClr val="tx1"/>
                </a:solidFill>
                <a:latin typeface="Calibri" panose="020F0502020204030204" pitchFamily="34" charset="0"/>
                <a:cs typeface="Calibri" panose="020F0502020204030204" pitchFamily="34" charset="0"/>
              </a:rPr>
              <a:t>EBITDA</a:t>
            </a:r>
            <a:r>
              <a:rPr lang="en-US" sz="1600" spc="0" dirty="0">
                <a:solidFill>
                  <a:schemeClr val="tx1"/>
                </a:solidFill>
                <a:latin typeface="Calibri" panose="020F0502020204030204" pitchFamily="34" charset="0"/>
                <a:cs typeface="Calibri" panose="020F0502020204030204" pitchFamily="34" charset="0"/>
              </a:rPr>
              <a:t>: Earnings before interest, tax, depreciation and amortization (EBITDA) is a measure of a company's operating performance. EBITDA is a way to evaluate a company's performance.</a:t>
            </a:r>
            <a:br>
              <a:rPr lang="en-US" sz="1600" spc="0" dirty="0">
                <a:solidFill>
                  <a:schemeClr val="tx1"/>
                </a:solidFill>
                <a:latin typeface="Calibri" panose="020F0502020204030204" pitchFamily="34" charset="0"/>
                <a:cs typeface="Calibri" panose="020F0502020204030204" pitchFamily="34" charset="0"/>
              </a:rPr>
            </a:br>
            <a:br>
              <a:rPr lang="en-GR" sz="1600" spc="0" dirty="0">
                <a:solidFill>
                  <a:schemeClr val="tx1"/>
                </a:solidFill>
                <a:latin typeface="Calibri" panose="020F0502020204030204" pitchFamily="34" charset="0"/>
                <a:cs typeface="Calibri" panose="020F0502020204030204" pitchFamily="34" charset="0"/>
              </a:rPr>
            </a:br>
            <a:r>
              <a:rPr lang="en-US" sz="1600" b="1" spc="0" dirty="0">
                <a:solidFill>
                  <a:schemeClr val="tx1"/>
                </a:solidFill>
                <a:latin typeface="Calibri" panose="020F0502020204030204" pitchFamily="34" charset="0"/>
                <a:cs typeface="Calibri" panose="020F0502020204030204" pitchFamily="34" charset="0"/>
              </a:rPr>
              <a:t>Cash flow</a:t>
            </a:r>
            <a:r>
              <a:rPr lang="en-US" sz="1600" spc="0" dirty="0">
                <a:solidFill>
                  <a:schemeClr val="tx1"/>
                </a:solidFill>
                <a:latin typeface="Calibri" panose="020F0502020204030204" pitchFamily="34" charset="0"/>
                <a:cs typeface="Calibri" panose="020F0502020204030204" pitchFamily="34" charset="0"/>
              </a:rPr>
              <a:t> is the net amount of </a:t>
            </a:r>
            <a:r>
              <a:rPr lang="en-US" sz="1600" i="1" spc="0" dirty="0">
                <a:solidFill>
                  <a:schemeClr val="tx1"/>
                </a:solidFill>
                <a:latin typeface="Calibri" panose="020F0502020204030204" pitchFamily="34" charset="0"/>
                <a:cs typeface="Calibri" panose="020F0502020204030204" pitchFamily="34" charset="0"/>
              </a:rPr>
              <a:t>cash</a:t>
            </a:r>
            <a:r>
              <a:rPr lang="en-US" sz="1600" spc="0" dirty="0">
                <a:solidFill>
                  <a:schemeClr val="tx1"/>
                </a:solidFill>
                <a:latin typeface="Calibri" panose="020F0502020204030204" pitchFamily="34" charset="0"/>
                <a:cs typeface="Calibri" panose="020F0502020204030204" pitchFamily="34" charset="0"/>
              </a:rPr>
              <a:t> and </a:t>
            </a:r>
            <a:r>
              <a:rPr lang="en-US" sz="1600" i="1" spc="0" dirty="0">
                <a:solidFill>
                  <a:schemeClr val="tx1"/>
                </a:solidFill>
                <a:latin typeface="Calibri" panose="020F0502020204030204" pitchFamily="34" charset="0"/>
                <a:cs typeface="Calibri" panose="020F0502020204030204" pitchFamily="34" charset="0"/>
              </a:rPr>
              <a:t>cash</a:t>
            </a:r>
            <a:r>
              <a:rPr lang="en-US" sz="1600" spc="0" dirty="0">
                <a:solidFill>
                  <a:schemeClr val="tx1"/>
                </a:solidFill>
                <a:latin typeface="Calibri" panose="020F0502020204030204" pitchFamily="34" charset="0"/>
                <a:cs typeface="Calibri" panose="020F0502020204030204" pitchFamily="34" charset="0"/>
              </a:rPr>
              <a:t>-equivalents being transferred into and out of a business. A cash flow in its narrow sense is a payment; the term 'cash flow' is mostly used to describe payments that are expected to happen in the future as a form of forecast.</a:t>
            </a:r>
            <a:endParaRPr lang="en-GR" sz="1600" spc="0"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124E68C5-AC00-016C-953D-D9976B5BA7A0}"/>
              </a:ext>
            </a:extLst>
          </p:cNvPr>
          <p:cNvSpPr txBox="1"/>
          <p:nvPr/>
        </p:nvSpPr>
        <p:spPr>
          <a:xfrm>
            <a:off x="1082566" y="557049"/>
            <a:ext cx="1800493" cy="369332"/>
          </a:xfrm>
          <a:prstGeom prst="rect">
            <a:avLst/>
          </a:prstGeom>
          <a:noFill/>
        </p:spPr>
        <p:txBody>
          <a:bodyPr wrap="none" rtlCol="0">
            <a:spAutoFit/>
          </a:bodyPr>
          <a:lstStyle/>
          <a:p>
            <a:r>
              <a:rPr lang="en-GR" dirty="0">
                <a:latin typeface="Calibri" panose="020F0502020204030204" pitchFamily="34" charset="0"/>
                <a:cs typeface="Calibri" panose="020F0502020204030204" pitchFamily="34" charset="0"/>
              </a:rPr>
              <a:t>Some Basics……..</a:t>
            </a:r>
          </a:p>
        </p:txBody>
      </p:sp>
    </p:spTree>
    <p:extLst>
      <p:ext uri="{BB962C8B-B14F-4D97-AF65-F5344CB8AC3E}">
        <p14:creationId xmlns:p14="http://schemas.microsoft.com/office/powerpoint/2010/main" val="2060088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8514" y="3237922"/>
            <a:ext cx="2517406" cy="899221"/>
          </a:xfrm>
          <a:prstGeom prst="rect">
            <a:avLst/>
          </a:prstGeom>
        </p:spPr>
        <p:txBody>
          <a:bodyPr vert="horz" wrap="square" lIns="0" tIns="12700" rIns="0" bIns="0" rtlCol="0">
            <a:spAutoFit/>
          </a:bodyPr>
          <a:lstStyle/>
          <a:p>
            <a:pPr marL="12700" marR="5080" indent="1270" algn="ctr">
              <a:lnSpc>
                <a:spcPct val="80000"/>
              </a:lnSpc>
              <a:spcBef>
                <a:spcPts val="765"/>
              </a:spcBef>
            </a:pPr>
            <a:r>
              <a:rPr lang="en-GB" sz="2400" spc="-5" dirty="0">
                <a:solidFill>
                  <a:srgbClr val="002060"/>
                </a:solidFill>
                <a:latin typeface="Calibri" panose="020F0502020204030204" pitchFamily="34" charset="0"/>
                <a:cs typeface="Calibri" panose="020F0502020204030204" pitchFamily="34" charset="0"/>
              </a:rPr>
              <a:t>Putting </a:t>
            </a:r>
            <a:r>
              <a:rPr lang="en-GB" sz="2400" dirty="0">
                <a:solidFill>
                  <a:srgbClr val="002060"/>
                </a:solidFill>
                <a:latin typeface="Calibri" panose="020F0502020204030204" pitchFamily="34" charset="0"/>
                <a:cs typeface="Calibri" panose="020F0502020204030204" pitchFamily="34" charset="0"/>
              </a:rPr>
              <a:t> together </a:t>
            </a:r>
            <a:r>
              <a:rPr lang="en-GB" sz="2400" spc="-5" dirty="0">
                <a:solidFill>
                  <a:srgbClr val="002060"/>
                </a:solidFill>
                <a:latin typeface="Calibri" panose="020F0502020204030204" pitchFamily="34" charset="0"/>
                <a:cs typeface="Calibri" panose="020F0502020204030204" pitchFamily="34" charset="0"/>
              </a:rPr>
              <a:t>a </a:t>
            </a:r>
            <a:r>
              <a:rPr lang="en-GB" sz="2400" dirty="0">
                <a:solidFill>
                  <a:srgbClr val="002060"/>
                </a:solidFill>
                <a:latin typeface="Calibri" panose="020F0502020204030204" pitchFamily="34" charset="0"/>
                <a:cs typeface="Calibri" panose="020F0502020204030204" pitchFamily="34" charset="0"/>
              </a:rPr>
              <a:t>full </a:t>
            </a:r>
            <a:r>
              <a:rPr lang="en-GB" sz="2400" spc="5" dirty="0">
                <a:solidFill>
                  <a:srgbClr val="002060"/>
                </a:solidFill>
                <a:latin typeface="Calibri" panose="020F0502020204030204" pitchFamily="34" charset="0"/>
                <a:cs typeface="Calibri" panose="020F0502020204030204" pitchFamily="34" charset="0"/>
              </a:rPr>
              <a:t> </a:t>
            </a:r>
            <a:r>
              <a:rPr lang="en-GB" sz="2400" spc="-5" dirty="0">
                <a:solidFill>
                  <a:srgbClr val="002060"/>
                </a:solidFill>
                <a:latin typeface="Calibri" panose="020F0502020204030204" pitchFamily="34" charset="0"/>
                <a:cs typeface="Calibri" panose="020F0502020204030204" pitchFamily="34" charset="0"/>
              </a:rPr>
              <a:t>financial plan is </a:t>
            </a:r>
            <a:r>
              <a:rPr lang="en-GB" sz="2400" spc="-770" dirty="0">
                <a:solidFill>
                  <a:srgbClr val="002060"/>
                </a:solidFill>
                <a:latin typeface="Calibri" panose="020F0502020204030204" pitchFamily="34" charset="0"/>
                <a:cs typeface="Calibri" panose="020F0502020204030204" pitchFamily="34" charset="0"/>
              </a:rPr>
              <a:t> </a:t>
            </a:r>
            <a:r>
              <a:rPr lang="en-GB" sz="2400" spc="-5" dirty="0">
                <a:solidFill>
                  <a:srgbClr val="002060"/>
                </a:solidFill>
                <a:latin typeface="Calibri" panose="020F0502020204030204" pitchFamily="34" charset="0"/>
                <a:cs typeface="Calibri" panose="020F0502020204030204" pitchFamily="34" charset="0"/>
              </a:rPr>
              <a:t>a</a:t>
            </a:r>
            <a:r>
              <a:rPr lang="en-GB" sz="2400" spc="-20" dirty="0">
                <a:solidFill>
                  <a:srgbClr val="002060"/>
                </a:solidFill>
                <a:latin typeface="Calibri" panose="020F0502020204030204" pitchFamily="34" charset="0"/>
                <a:cs typeface="Calibri" panose="020F0502020204030204" pitchFamily="34" charset="0"/>
              </a:rPr>
              <a:t> </a:t>
            </a:r>
            <a:r>
              <a:rPr lang="en-GB" sz="2400" dirty="0">
                <a:solidFill>
                  <a:srgbClr val="002060"/>
                </a:solidFill>
                <a:latin typeface="Calibri" panose="020F0502020204030204" pitchFamily="34" charset="0"/>
                <a:cs typeface="Calibri" panose="020F0502020204030204" pitchFamily="34" charset="0"/>
              </a:rPr>
              <a:t>challenge</a:t>
            </a:r>
          </a:p>
        </p:txBody>
      </p:sp>
      <p:sp>
        <p:nvSpPr>
          <p:cNvPr id="3" name="object 3"/>
          <p:cNvSpPr/>
          <p:nvPr/>
        </p:nvSpPr>
        <p:spPr>
          <a:xfrm>
            <a:off x="4553711" y="1580388"/>
            <a:ext cx="0" cy="4223385"/>
          </a:xfrm>
          <a:custGeom>
            <a:avLst/>
            <a:gdLst/>
            <a:ahLst/>
            <a:cxnLst/>
            <a:rect l="l" t="t" r="r" b="b"/>
            <a:pathLst>
              <a:path h="4223385">
                <a:moveTo>
                  <a:pt x="0" y="4223283"/>
                </a:moveTo>
                <a:lnTo>
                  <a:pt x="0" y="0"/>
                </a:lnTo>
              </a:path>
            </a:pathLst>
          </a:custGeom>
          <a:ln w="12700">
            <a:solidFill>
              <a:srgbClr val="08121F"/>
            </a:solidFill>
          </a:ln>
        </p:spPr>
        <p:txBody>
          <a:bodyPr wrap="square" lIns="0" tIns="0" rIns="0" bIns="0" rtlCol="0"/>
          <a:lstStyle/>
          <a:p>
            <a:endParaRPr dirty="0">
              <a:latin typeface="Calibri" panose="020F0502020204030204" pitchFamily="34" charset="0"/>
            </a:endParaRPr>
          </a:p>
        </p:txBody>
      </p:sp>
      <p:sp>
        <p:nvSpPr>
          <p:cNvPr id="4" name="object 4">
            <a:extLst>
              <a:ext uri="{FF2B5EF4-FFF2-40B4-BE49-F238E27FC236}">
                <a16:creationId xmlns:a16="http://schemas.microsoft.com/office/drawing/2014/main" id="{3C1A7812-33F2-A1A8-EDB3-A5B31CA3F7FE}"/>
              </a:ext>
            </a:extLst>
          </p:cNvPr>
          <p:cNvSpPr txBox="1">
            <a:spLocks noGrp="1"/>
          </p:cNvSpPr>
          <p:nvPr>
            <p:ph type="title"/>
          </p:nvPr>
        </p:nvSpPr>
        <p:spPr>
          <a:xfrm>
            <a:off x="5041519" y="2023313"/>
            <a:ext cx="3175635" cy="1246505"/>
          </a:xfrm>
          <a:prstGeom prst="rect">
            <a:avLst/>
          </a:prstGeom>
        </p:spPr>
        <p:txBody>
          <a:bodyPr vert="horz" wrap="square" lIns="0" tIns="13335" rIns="0" bIns="0" rtlCol="0">
            <a:spAutoFit/>
          </a:bodyPr>
          <a:lstStyle/>
          <a:p>
            <a:pPr marL="12700" marR="5080" indent="6985" algn="ctr">
              <a:lnSpc>
                <a:spcPct val="100000"/>
              </a:lnSpc>
              <a:spcBef>
                <a:spcPts val="105"/>
              </a:spcBef>
            </a:pPr>
            <a:r>
              <a:rPr sz="2000" spc="0" dirty="0">
                <a:solidFill>
                  <a:srgbClr val="000000"/>
                </a:solidFill>
              </a:rPr>
              <a:t>Founders start with vague  projections over the years,  showing early profits and  forgetting cash-flow aspects</a:t>
            </a:r>
            <a:endParaRPr sz="2000" spc="0" dirty="0"/>
          </a:p>
        </p:txBody>
      </p:sp>
      <p:sp>
        <p:nvSpPr>
          <p:cNvPr id="5" name="object 5">
            <a:extLst>
              <a:ext uri="{FF2B5EF4-FFF2-40B4-BE49-F238E27FC236}">
                <a16:creationId xmlns:a16="http://schemas.microsoft.com/office/drawing/2014/main" id="{2A8243D1-89C7-A2C1-75BC-08040B979767}"/>
              </a:ext>
            </a:extLst>
          </p:cNvPr>
          <p:cNvSpPr txBox="1"/>
          <p:nvPr/>
        </p:nvSpPr>
        <p:spPr>
          <a:xfrm>
            <a:off x="4866259" y="3547694"/>
            <a:ext cx="3528060" cy="1245870"/>
          </a:xfrm>
          <a:prstGeom prst="rect">
            <a:avLst/>
          </a:prstGeom>
        </p:spPr>
        <p:txBody>
          <a:bodyPr vert="horz" wrap="square" lIns="0" tIns="13335" rIns="0" bIns="0" rtlCol="0">
            <a:spAutoFit/>
          </a:bodyPr>
          <a:lstStyle/>
          <a:p>
            <a:pPr marL="12700" marR="5080" indent="635" algn="ctr">
              <a:lnSpc>
                <a:spcPct val="100000"/>
              </a:lnSpc>
              <a:spcBef>
                <a:spcPts val="105"/>
              </a:spcBef>
            </a:pPr>
            <a:r>
              <a:rPr sz="2000" dirty="0">
                <a:latin typeface="Calibri" panose="020F0502020204030204" pitchFamily="34" charset="0"/>
                <a:cs typeface="Calibri" panose="020F0502020204030204" pitchFamily="34" charset="0"/>
              </a:rPr>
              <a:t>Plans are too simple limiting  financial vision thus increasing  entrepreneurial and investment  risks</a:t>
            </a:r>
          </a:p>
        </p:txBody>
      </p:sp>
    </p:spTree>
    <p:extLst>
      <p:ext uri="{BB962C8B-B14F-4D97-AF65-F5344CB8AC3E}">
        <p14:creationId xmlns:p14="http://schemas.microsoft.com/office/powerpoint/2010/main" val="810652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7942" y="3139177"/>
            <a:ext cx="2785363" cy="579646"/>
          </a:xfrm>
          <a:prstGeom prst="rect">
            <a:avLst/>
          </a:prstGeom>
        </p:spPr>
        <p:txBody>
          <a:bodyPr vert="horz" wrap="square" lIns="0" tIns="12700" rIns="0" bIns="0" rtlCol="0">
            <a:spAutoFit/>
          </a:bodyPr>
          <a:lstStyle/>
          <a:p>
            <a:pPr marL="220979" marR="5080" indent="-208915" algn="ctr">
              <a:lnSpc>
                <a:spcPct val="100000"/>
              </a:lnSpc>
              <a:spcBef>
                <a:spcPts val="100"/>
              </a:spcBef>
            </a:pPr>
            <a:r>
              <a:rPr sz="2400" dirty="0">
                <a:solidFill>
                  <a:srgbClr val="002060"/>
                </a:solidFill>
                <a:latin typeface="Calibri" panose="020F0502020204030204" pitchFamily="34" charset="0"/>
                <a:cs typeface="Calibri" panose="020F0502020204030204" pitchFamily="34" charset="0"/>
              </a:rPr>
              <a:t>Phase</a:t>
            </a:r>
            <a:r>
              <a:rPr sz="2400" spc="-50" dirty="0">
                <a:solidFill>
                  <a:srgbClr val="002060"/>
                </a:solidFill>
                <a:latin typeface="Calibri" panose="020F0502020204030204" pitchFamily="34" charset="0"/>
                <a:cs typeface="Calibri" panose="020F0502020204030204" pitchFamily="34" charset="0"/>
              </a:rPr>
              <a:t> </a:t>
            </a:r>
            <a:r>
              <a:rPr sz="2400" dirty="0">
                <a:solidFill>
                  <a:srgbClr val="002060"/>
                </a:solidFill>
                <a:latin typeface="Calibri" panose="020F0502020204030204" pitchFamily="34" charset="0"/>
                <a:cs typeface="Calibri" panose="020F0502020204030204" pitchFamily="34" charset="0"/>
              </a:rPr>
              <a:t>1</a:t>
            </a:r>
            <a:r>
              <a:rPr sz="2400" spc="-60" dirty="0">
                <a:solidFill>
                  <a:srgbClr val="002060"/>
                </a:solidFill>
                <a:latin typeface="Calibri" panose="020F0502020204030204" pitchFamily="34" charset="0"/>
                <a:cs typeface="Calibri" panose="020F0502020204030204" pitchFamily="34" charset="0"/>
              </a:rPr>
              <a:t> </a:t>
            </a:r>
            <a:r>
              <a:rPr sz="2400" dirty="0">
                <a:solidFill>
                  <a:srgbClr val="002060"/>
                </a:solidFill>
                <a:latin typeface="Calibri" panose="020F0502020204030204" pitchFamily="34" charset="0"/>
                <a:cs typeface="Calibri" panose="020F0502020204030204" pitchFamily="34" charset="0"/>
              </a:rPr>
              <a:t>of </a:t>
            </a:r>
            <a:r>
              <a:rPr sz="2400" spc="-900" dirty="0">
                <a:solidFill>
                  <a:srgbClr val="002060"/>
                </a:solidFill>
                <a:latin typeface="Calibri" panose="020F0502020204030204" pitchFamily="34" charset="0"/>
                <a:cs typeface="Calibri" panose="020F0502020204030204" pitchFamily="34" charset="0"/>
              </a:rPr>
              <a:t> </a:t>
            </a:r>
            <a:r>
              <a:rPr sz="2400" spc="-5" dirty="0">
                <a:solidFill>
                  <a:srgbClr val="002060"/>
                </a:solidFill>
                <a:latin typeface="Calibri" panose="020F0502020204030204" pitchFamily="34" charset="0"/>
                <a:cs typeface="Calibri" panose="020F0502020204030204" pitchFamily="34" charset="0"/>
              </a:rPr>
              <a:t>planning</a:t>
            </a:r>
            <a:endParaRPr lang="en-US" sz="2400" spc="-5" dirty="0">
              <a:solidFill>
                <a:srgbClr val="002060"/>
              </a:solidFill>
              <a:latin typeface="Calibri" panose="020F0502020204030204" pitchFamily="34" charset="0"/>
            </a:endParaRPr>
          </a:p>
          <a:p>
            <a:pPr marL="220979" marR="5080" indent="-208915" algn="ctr">
              <a:lnSpc>
                <a:spcPct val="100000"/>
              </a:lnSpc>
              <a:spcBef>
                <a:spcPts val="100"/>
              </a:spcBef>
            </a:pPr>
            <a:r>
              <a:rPr lang="en-US" sz="1200" spc="-5" dirty="0">
                <a:solidFill>
                  <a:srgbClr val="002060"/>
                </a:solidFill>
                <a:latin typeface="Calibri" panose="020F0502020204030204" pitchFamily="34" charset="0"/>
                <a:cs typeface="Calibri" panose="020F0502020204030204" pitchFamily="34" charset="0"/>
              </a:rPr>
              <a:t>Production Budget</a:t>
            </a:r>
            <a:endParaRPr sz="2400" dirty="0">
              <a:solidFill>
                <a:srgbClr val="002060"/>
              </a:solidFill>
              <a:latin typeface="Calibri" panose="020F0502020204030204" pitchFamily="34" charset="0"/>
              <a:cs typeface="Calibri" panose="020F0502020204030204" pitchFamily="34" charset="0"/>
            </a:endParaRPr>
          </a:p>
        </p:txBody>
      </p:sp>
      <p:sp>
        <p:nvSpPr>
          <p:cNvPr id="3" name="object 3"/>
          <p:cNvSpPr/>
          <p:nvPr/>
        </p:nvSpPr>
        <p:spPr>
          <a:xfrm>
            <a:off x="4553711" y="1580388"/>
            <a:ext cx="0" cy="4223385"/>
          </a:xfrm>
          <a:custGeom>
            <a:avLst/>
            <a:gdLst/>
            <a:ahLst/>
            <a:cxnLst/>
            <a:rect l="l" t="t" r="r" b="b"/>
            <a:pathLst>
              <a:path h="4223385">
                <a:moveTo>
                  <a:pt x="0" y="4223283"/>
                </a:moveTo>
                <a:lnTo>
                  <a:pt x="0" y="0"/>
                </a:lnTo>
              </a:path>
            </a:pathLst>
          </a:custGeom>
          <a:ln w="12700">
            <a:solidFill>
              <a:srgbClr val="08121F"/>
            </a:solidFill>
          </a:ln>
        </p:spPr>
        <p:txBody>
          <a:bodyPr wrap="square" lIns="0" tIns="0" rIns="0" bIns="0" rtlCol="0"/>
          <a:lstStyle/>
          <a:p>
            <a:endParaRPr dirty="0">
              <a:latin typeface="Calibri" panose="020F0502020204030204" pitchFamily="34" charset="0"/>
            </a:endParaRPr>
          </a:p>
        </p:txBody>
      </p:sp>
      <p:sp>
        <p:nvSpPr>
          <p:cNvPr id="4" name="object 4"/>
          <p:cNvSpPr txBox="1">
            <a:spLocks noGrp="1"/>
          </p:cNvSpPr>
          <p:nvPr>
            <p:ph type="title"/>
          </p:nvPr>
        </p:nvSpPr>
        <p:spPr>
          <a:xfrm>
            <a:off x="4590289" y="1913577"/>
            <a:ext cx="4438095" cy="629018"/>
          </a:xfrm>
          <a:prstGeom prst="rect">
            <a:avLst/>
          </a:prstGeom>
        </p:spPr>
        <p:txBody>
          <a:bodyPr vert="horz" wrap="square" lIns="0" tIns="13335" rIns="0" bIns="0" rtlCol="0">
            <a:spAutoFit/>
          </a:bodyPr>
          <a:lstStyle/>
          <a:p>
            <a:pPr marL="12700" marR="5080" indent="-4445" algn="ctr">
              <a:lnSpc>
                <a:spcPct val="100000"/>
              </a:lnSpc>
              <a:spcBef>
                <a:spcPts val="105"/>
              </a:spcBef>
            </a:pPr>
            <a:r>
              <a:rPr sz="2000" spc="0" dirty="0">
                <a:solidFill>
                  <a:srgbClr val="000000"/>
                </a:solidFill>
              </a:rPr>
              <a:t>Cost Prototypes and average  Product Cost  (design/creation/materials/know-  how)</a:t>
            </a:r>
            <a:endParaRPr sz="2000" spc="0" dirty="0"/>
          </a:p>
        </p:txBody>
      </p:sp>
      <p:sp>
        <p:nvSpPr>
          <p:cNvPr id="5" name="object 5"/>
          <p:cNvSpPr txBox="1"/>
          <p:nvPr/>
        </p:nvSpPr>
        <p:spPr>
          <a:xfrm>
            <a:off x="4691888" y="3129533"/>
            <a:ext cx="4100195" cy="1245870"/>
          </a:xfrm>
          <a:prstGeom prst="rect">
            <a:avLst/>
          </a:prstGeom>
        </p:spPr>
        <p:txBody>
          <a:bodyPr vert="horz" wrap="square" lIns="0" tIns="13335" rIns="0" bIns="0" rtlCol="0">
            <a:spAutoFit/>
          </a:bodyPr>
          <a:lstStyle/>
          <a:p>
            <a:pPr algn="ctr">
              <a:lnSpc>
                <a:spcPct val="100000"/>
              </a:lnSpc>
              <a:spcBef>
                <a:spcPts val="105"/>
              </a:spcBef>
            </a:pPr>
            <a:r>
              <a:rPr sz="2000" dirty="0">
                <a:latin typeface="Calibri" panose="020F0502020204030204" pitchFamily="34" charset="0"/>
                <a:cs typeface="Calibri" panose="020F0502020204030204" pitchFamily="34" charset="0"/>
              </a:rPr>
              <a:t>Estimate</a:t>
            </a:r>
            <a:r>
              <a:rPr sz="2000" spc="-5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demand</a:t>
            </a:r>
          </a:p>
          <a:p>
            <a:pPr marL="12700" marR="5080" algn="ctr">
              <a:lnSpc>
                <a:spcPct val="100000"/>
              </a:lnSpc>
            </a:pPr>
            <a:r>
              <a:rPr sz="2000" dirty="0">
                <a:latin typeface="Calibri" panose="020F0502020204030204" pitchFamily="34" charset="0"/>
                <a:cs typeface="Calibri" panose="020F0502020204030204" pitchFamily="34" charset="0"/>
              </a:rPr>
              <a:t>Try</a:t>
            </a:r>
            <a:r>
              <a:rPr sz="2000" spc="-2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to</a:t>
            </a:r>
            <a:r>
              <a:rPr sz="2000" spc="-15" dirty="0">
                <a:latin typeface="Calibri" panose="020F0502020204030204" pitchFamily="34" charset="0"/>
                <a:cs typeface="Calibri" panose="020F0502020204030204" pitchFamily="34" charset="0"/>
              </a:rPr>
              <a:t> </a:t>
            </a:r>
            <a:r>
              <a:rPr sz="2000" spc="-5" dirty="0">
                <a:latin typeface="Calibri" panose="020F0502020204030204" pitchFamily="34" charset="0"/>
                <a:cs typeface="Calibri" panose="020F0502020204030204" pitchFamily="34" charset="0"/>
              </a:rPr>
              <a:t>quantify</a:t>
            </a:r>
            <a:r>
              <a:rPr sz="2000" spc="-2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the</a:t>
            </a:r>
            <a:r>
              <a:rPr sz="2000" spc="-2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market’s</a:t>
            </a:r>
            <a:r>
              <a:rPr sz="2000" spc="-3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size</a:t>
            </a:r>
            <a:r>
              <a:rPr sz="2000" spc="-25" dirty="0">
                <a:latin typeface="Calibri" panose="020F0502020204030204" pitchFamily="34" charset="0"/>
                <a:cs typeface="Calibri" panose="020F0502020204030204" pitchFamily="34" charset="0"/>
              </a:rPr>
              <a:t> </a:t>
            </a:r>
            <a:r>
              <a:rPr sz="2000" spc="-5" dirty="0">
                <a:latin typeface="Calibri" panose="020F0502020204030204" pitchFamily="34" charset="0"/>
                <a:cs typeface="Calibri" panose="020F0502020204030204" pitchFamily="34" charset="0"/>
              </a:rPr>
              <a:t>and </a:t>
            </a:r>
            <a:r>
              <a:rPr sz="2000" spc="-54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the market share you wish </a:t>
            </a:r>
            <a:r>
              <a:rPr sz="2000" spc="-5" dirty="0">
                <a:latin typeface="Calibri" panose="020F0502020204030204" pitchFamily="34" charset="0"/>
                <a:cs typeface="Calibri" panose="020F0502020204030204" pitchFamily="34" charset="0"/>
              </a:rPr>
              <a:t>to </a:t>
            </a:r>
            <a:r>
              <a:rPr sz="2000" dirty="0">
                <a:latin typeface="Calibri" panose="020F0502020204030204" pitchFamily="34" charset="0"/>
                <a:cs typeface="Calibri" panose="020F0502020204030204" pitchFamily="34" charset="0"/>
              </a:rPr>
              <a:t>get </a:t>
            </a:r>
            <a:r>
              <a:rPr sz="2000" spc="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over</a:t>
            </a:r>
            <a:r>
              <a:rPr sz="2000" spc="-2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time</a:t>
            </a:r>
          </a:p>
        </p:txBody>
      </p:sp>
      <p:sp>
        <p:nvSpPr>
          <p:cNvPr id="6" name="object 6"/>
          <p:cNvSpPr txBox="1"/>
          <p:nvPr/>
        </p:nvSpPr>
        <p:spPr>
          <a:xfrm>
            <a:off x="4691888" y="4653483"/>
            <a:ext cx="4102735" cy="1245870"/>
          </a:xfrm>
          <a:prstGeom prst="rect">
            <a:avLst/>
          </a:prstGeom>
        </p:spPr>
        <p:txBody>
          <a:bodyPr vert="horz" wrap="square" lIns="0" tIns="13335" rIns="0" bIns="0" rtlCol="0">
            <a:spAutoFit/>
          </a:bodyPr>
          <a:lstStyle/>
          <a:p>
            <a:pPr marL="12065" marR="5080" indent="-635" algn="ctr">
              <a:lnSpc>
                <a:spcPct val="100000"/>
              </a:lnSpc>
              <a:spcBef>
                <a:spcPts val="105"/>
              </a:spcBef>
            </a:pPr>
            <a:r>
              <a:rPr sz="2000" dirty="0">
                <a:latin typeface="Calibri" panose="020F0502020204030204" pitchFamily="34" charset="0"/>
                <a:cs typeface="Calibri" panose="020F0502020204030204" pitchFamily="34" charset="0"/>
              </a:rPr>
              <a:t>Price your product – service mix </a:t>
            </a:r>
            <a:r>
              <a:rPr sz="2000" spc="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addressing your Minimum Viable </a:t>
            </a:r>
            <a:r>
              <a:rPr sz="2000" spc="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Segment</a:t>
            </a:r>
            <a:r>
              <a:rPr sz="2000" spc="-4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for</a:t>
            </a:r>
            <a:r>
              <a:rPr sz="2000" spc="-2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introductory</a:t>
            </a:r>
            <a:r>
              <a:rPr sz="2000" spc="-5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and</a:t>
            </a:r>
            <a:r>
              <a:rPr sz="2000" spc="-2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follow- </a:t>
            </a:r>
            <a:r>
              <a:rPr sz="2000" spc="-54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on</a:t>
            </a:r>
            <a:r>
              <a:rPr sz="2000" spc="-2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periods</a:t>
            </a:r>
            <a:r>
              <a:rPr sz="2000" spc="-2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(3-5</a:t>
            </a:r>
            <a:r>
              <a:rPr sz="2000" spc="-3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years)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8660" y="3139176"/>
            <a:ext cx="2785363" cy="579646"/>
          </a:xfrm>
          <a:prstGeom prst="rect">
            <a:avLst/>
          </a:prstGeom>
        </p:spPr>
        <p:txBody>
          <a:bodyPr vert="horz" wrap="square" lIns="0" tIns="12700" rIns="0" bIns="0" rtlCol="0">
            <a:spAutoFit/>
          </a:bodyPr>
          <a:lstStyle/>
          <a:p>
            <a:pPr marL="220979" marR="5080" indent="-208915">
              <a:lnSpc>
                <a:spcPct val="100000"/>
              </a:lnSpc>
              <a:spcBef>
                <a:spcPts val="100"/>
              </a:spcBef>
            </a:pPr>
            <a:r>
              <a:rPr lang="en-GB" sz="2400" dirty="0">
                <a:solidFill>
                  <a:srgbClr val="002060"/>
                </a:solidFill>
                <a:latin typeface="Calibri" panose="020F0502020204030204" pitchFamily="34" charset="0"/>
                <a:cs typeface="Calibri" panose="020F0502020204030204" pitchFamily="34" charset="0"/>
              </a:rPr>
              <a:t>Phase</a:t>
            </a:r>
            <a:r>
              <a:rPr lang="en-GB" sz="2400" spc="-50" dirty="0">
                <a:solidFill>
                  <a:srgbClr val="002060"/>
                </a:solidFill>
                <a:latin typeface="Calibri" panose="020F0502020204030204" pitchFamily="34" charset="0"/>
                <a:cs typeface="Calibri" panose="020F0502020204030204" pitchFamily="34" charset="0"/>
              </a:rPr>
              <a:t> 2</a:t>
            </a:r>
            <a:r>
              <a:rPr lang="en-GB" sz="2400" spc="-60" dirty="0">
                <a:solidFill>
                  <a:srgbClr val="002060"/>
                </a:solidFill>
                <a:latin typeface="Calibri" panose="020F0502020204030204" pitchFamily="34" charset="0"/>
                <a:cs typeface="Calibri" panose="020F0502020204030204" pitchFamily="34" charset="0"/>
              </a:rPr>
              <a:t> </a:t>
            </a:r>
            <a:r>
              <a:rPr lang="en-GB" sz="2400" dirty="0">
                <a:solidFill>
                  <a:srgbClr val="002060"/>
                </a:solidFill>
                <a:latin typeface="Calibri" panose="020F0502020204030204" pitchFamily="34" charset="0"/>
                <a:cs typeface="Calibri" panose="020F0502020204030204" pitchFamily="34" charset="0"/>
              </a:rPr>
              <a:t>of </a:t>
            </a:r>
            <a:r>
              <a:rPr lang="en-GB" sz="2400" spc="-900" dirty="0">
                <a:solidFill>
                  <a:srgbClr val="002060"/>
                </a:solidFill>
                <a:latin typeface="Calibri" panose="020F0502020204030204" pitchFamily="34" charset="0"/>
                <a:cs typeface="Calibri" panose="020F0502020204030204" pitchFamily="34" charset="0"/>
              </a:rPr>
              <a:t> </a:t>
            </a:r>
            <a:r>
              <a:rPr lang="en-GB" sz="2400" spc="-5" dirty="0">
                <a:solidFill>
                  <a:srgbClr val="002060"/>
                </a:solidFill>
                <a:latin typeface="Calibri" panose="020F0502020204030204" pitchFamily="34" charset="0"/>
                <a:cs typeface="Calibri" panose="020F0502020204030204" pitchFamily="34" charset="0"/>
              </a:rPr>
              <a:t>planning</a:t>
            </a:r>
          </a:p>
          <a:p>
            <a:pPr marL="220979" marR="5080" indent="-208915" algn="ctr">
              <a:lnSpc>
                <a:spcPct val="100000"/>
              </a:lnSpc>
              <a:spcBef>
                <a:spcPts val="100"/>
              </a:spcBef>
            </a:pPr>
            <a:r>
              <a:rPr lang="en-GB" sz="1200" spc="-5" dirty="0">
                <a:solidFill>
                  <a:srgbClr val="002060"/>
                </a:solidFill>
                <a:latin typeface="Calibri" panose="020F0502020204030204" pitchFamily="34" charset="0"/>
                <a:cs typeface="Calibri" panose="020F0502020204030204" pitchFamily="34" charset="0"/>
              </a:rPr>
              <a:t>Sales Budget</a:t>
            </a:r>
            <a:endParaRPr lang="en-GB" sz="2400" dirty="0">
              <a:solidFill>
                <a:srgbClr val="002060"/>
              </a:solidFill>
              <a:latin typeface="Calibri" panose="020F0502020204030204" pitchFamily="34" charset="0"/>
              <a:cs typeface="Calibri" panose="020F0502020204030204" pitchFamily="34" charset="0"/>
            </a:endParaRPr>
          </a:p>
        </p:txBody>
      </p:sp>
      <p:sp>
        <p:nvSpPr>
          <p:cNvPr id="3" name="object 3"/>
          <p:cNvSpPr/>
          <p:nvPr/>
        </p:nvSpPr>
        <p:spPr>
          <a:xfrm>
            <a:off x="4553711" y="1580388"/>
            <a:ext cx="0" cy="4223385"/>
          </a:xfrm>
          <a:custGeom>
            <a:avLst/>
            <a:gdLst/>
            <a:ahLst/>
            <a:cxnLst/>
            <a:rect l="l" t="t" r="r" b="b"/>
            <a:pathLst>
              <a:path h="4223385">
                <a:moveTo>
                  <a:pt x="0" y="4223283"/>
                </a:moveTo>
                <a:lnTo>
                  <a:pt x="0" y="0"/>
                </a:lnTo>
              </a:path>
            </a:pathLst>
          </a:custGeom>
          <a:ln w="12700">
            <a:solidFill>
              <a:srgbClr val="08121F"/>
            </a:solidFill>
          </a:ln>
        </p:spPr>
        <p:txBody>
          <a:bodyPr wrap="square" lIns="0" tIns="0" rIns="0" bIns="0" rtlCol="0"/>
          <a:lstStyle/>
          <a:p>
            <a:endParaRPr dirty="0">
              <a:latin typeface="Calibri" panose="020F0502020204030204" pitchFamily="34" charset="0"/>
            </a:endParaRPr>
          </a:p>
        </p:txBody>
      </p:sp>
      <p:sp>
        <p:nvSpPr>
          <p:cNvPr id="10" name="object 5">
            <a:extLst>
              <a:ext uri="{FF2B5EF4-FFF2-40B4-BE49-F238E27FC236}">
                <a16:creationId xmlns:a16="http://schemas.microsoft.com/office/drawing/2014/main" id="{E0A783BC-27AB-1262-604C-43E505E1CDDF}"/>
              </a:ext>
            </a:extLst>
          </p:cNvPr>
          <p:cNvSpPr txBox="1"/>
          <p:nvPr/>
        </p:nvSpPr>
        <p:spPr>
          <a:xfrm>
            <a:off x="4734875" y="2958782"/>
            <a:ext cx="4188460" cy="940435"/>
          </a:xfrm>
          <a:prstGeom prst="rect">
            <a:avLst/>
          </a:prstGeom>
        </p:spPr>
        <p:txBody>
          <a:bodyPr vert="horz" wrap="square" lIns="0" tIns="13335" rIns="0" bIns="0" rtlCol="0">
            <a:spAutoFit/>
          </a:bodyPr>
          <a:lstStyle/>
          <a:p>
            <a:pPr marL="12065" marR="5080" algn="ctr">
              <a:lnSpc>
                <a:spcPct val="100000"/>
              </a:lnSpc>
              <a:spcBef>
                <a:spcPts val="105"/>
              </a:spcBef>
            </a:pPr>
            <a:r>
              <a:rPr sz="2000" dirty="0">
                <a:latin typeface="Calibri" panose="020F0502020204030204" pitchFamily="34" charset="0"/>
                <a:cs typeface="Calibri" panose="020F0502020204030204" pitchFamily="34" charset="0"/>
              </a:rPr>
              <a:t>Cost</a:t>
            </a:r>
            <a:r>
              <a:rPr sz="2000" spc="-2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your</a:t>
            </a:r>
            <a:r>
              <a:rPr sz="2000" spc="-3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production</a:t>
            </a:r>
            <a:r>
              <a:rPr sz="2000" spc="-5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that</a:t>
            </a:r>
            <a:r>
              <a:rPr sz="2000" spc="-3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will provide </a:t>
            </a:r>
            <a:r>
              <a:rPr sz="2000" spc="-54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the necessary products and services </a:t>
            </a:r>
            <a:r>
              <a:rPr sz="2000" spc="-54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that</a:t>
            </a:r>
            <a:r>
              <a:rPr sz="2000" spc="-3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you</a:t>
            </a:r>
            <a:r>
              <a:rPr sz="2000" spc="-2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forecasted</a:t>
            </a:r>
          </a:p>
        </p:txBody>
      </p:sp>
      <p:sp>
        <p:nvSpPr>
          <p:cNvPr id="11" name="TextBox 10">
            <a:extLst>
              <a:ext uri="{FF2B5EF4-FFF2-40B4-BE49-F238E27FC236}">
                <a16:creationId xmlns:a16="http://schemas.microsoft.com/office/drawing/2014/main" id="{C50A0738-6E8B-FFD8-53B3-1E6594CABB35}"/>
              </a:ext>
            </a:extLst>
          </p:cNvPr>
          <p:cNvSpPr txBox="1"/>
          <p:nvPr/>
        </p:nvSpPr>
        <p:spPr>
          <a:xfrm>
            <a:off x="4734875" y="1580388"/>
            <a:ext cx="4114834" cy="830997"/>
          </a:xfrm>
          <a:prstGeom prst="rect">
            <a:avLst/>
          </a:prstGeom>
          <a:noFill/>
        </p:spPr>
        <p:txBody>
          <a:bodyPr wrap="square" rtlCol="0">
            <a:spAutoFit/>
          </a:bodyPr>
          <a:lstStyle/>
          <a:p>
            <a:pPr algn="ctr"/>
            <a:r>
              <a:rPr lang="en-GB" sz="2400" dirty="0">
                <a:latin typeface="Calibri" panose="020F0502020204030204" pitchFamily="34" charset="0"/>
                <a:cs typeface="Calibri" panose="020F0502020204030204" pitchFamily="34" charset="0"/>
              </a:rPr>
              <a:t>Project</a:t>
            </a:r>
            <a:r>
              <a:rPr lang="en-GB" sz="2400" spc="-45" dirty="0">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Sales</a:t>
            </a:r>
            <a:r>
              <a:rPr lang="en-GB" sz="2400" spc="-35" dirty="0">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over-time</a:t>
            </a:r>
            <a:r>
              <a:rPr lang="en-GB" sz="2400" spc="-50" dirty="0">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per </a:t>
            </a:r>
            <a:r>
              <a:rPr lang="en-GB" sz="2400" spc="-540" dirty="0">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product/service</a:t>
            </a:r>
            <a:r>
              <a:rPr lang="en-GB" sz="2400" spc="-50" dirty="0">
                <a:latin typeface="Calibri" panose="020F0502020204030204" pitchFamily="34" charset="0"/>
                <a:cs typeface="Calibri" panose="020F0502020204030204" pitchFamily="34" charset="0"/>
              </a:rPr>
              <a:t> </a:t>
            </a:r>
            <a:r>
              <a:rPr lang="en-GB" sz="2400" spc="-5" dirty="0">
                <a:latin typeface="Calibri" panose="020F0502020204030204" pitchFamily="34" charset="0"/>
                <a:cs typeface="Calibri" panose="020F0502020204030204" pitchFamily="34" charset="0"/>
              </a:rPr>
              <a:t>type</a:t>
            </a:r>
            <a:endParaRPr lang="en-G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4771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0495" y="3139176"/>
            <a:ext cx="2785363" cy="579646"/>
          </a:xfrm>
          <a:prstGeom prst="rect">
            <a:avLst/>
          </a:prstGeom>
        </p:spPr>
        <p:txBody>
          <a:bodyPr vert="horz" wrap="square" lIns="0" tIns="12700" rIns="0" bIns="0" rtlCol="0">
            <a:spAutoFit/>
          </a:bodyPr>
          <a:lstStyle/>
          <a:p>
            <a:pPr marL="220979" marR="5080" indent="-208915">
              <a:lnSpc>
                <a:spcPct val="100000"/>
              </a:lnSpc>
              <a:spcBef>
                <a:spcPts val="100"/>
              </a:spcBef>
            </a:pPr>
            <a:r>
              <a:rPr lang="en-GB" sz="2400" dirty="0">
                <a:solidFill>
                  <a:srgbClr val="002060"/>
                </a:solidFill>
                <a:latin typeface="Calibri" panose="020F0502020204030204" pitchFamily="34" charset="0"/>
                <a:cs typeface="Calibri" panose="020F0502020204030204" pitchFamily="34" charset="0"/>
              </a:rPr>
              <a:t>Phase</a:t>
            </a:r>
            <a:r>
              <a:rPr lang="en-GB" sz="2400" spc="-50" dirty="0">
                <a:solidFill>
                  <a:srgbClr val="002060"/>
                </a:solidFill>
                <a:latin typeface="Calibri" panose="020F0502020204030204" pitchFamily="34" charset="0"/>
                <a:cs typeface="Calibri" panose="020F0502020204030204" pitchFamily="34" charset="0"/>
              </a:rPr>
              <a:t> 3</a:t>
            </a:r>
            <a:r>
              <a:rPr lang="en-GB" sz="2400" spc="-60" dirty="0">
                <a:solidFill>
                  <a:srgbClr val="002060"/>
                </a:solidFill>
                <a:latin typeface="Calibri" panose="020F0502020204030204" pitchFamily="34" charset="0"/>
                <a:cs typeface="Calibri" panose="020F0502020204030204" pitchFamily="34" charset="0"/>
              </a:rPr>
              <a:t> </a:t>
            </a:r>
            <a:r>
              <a:rPr lang="en-GB" sz="2400" dirty="0">
                <a:solidFill>
                  <a:srgbClr val="002060"/>
                </a:solidFill>
                <a:latin typeface="Calibri" panose="020F0502020204030204" pitchFamily="34" charset="0"/>
                <a:cs typeface="Calibri" panose="020F0502020204030204" pitchFamily="34" charset="0"/>
              </a:rPr>
              <a:t>of </a:t>
            </a:r>
            <a:r>
              <a:rPr lang="en-GB" sz="2400" spc="-900" dirty="0">
                <a:solidFill>
                  <a:srgbClr val="002060"/>
                </a:solidFill>
                <a:latin typeface="Calibri" panose="020F0502020204030204" pitchFamily="34" charset="0"/>
                <a:cs typeface="Calibri" panose="020F0502020204030204" pitchFamily="34" charset="0"/>
              </a:rPr>
              <a:t> </a:t>
            </a:r>
            <a:r>
              <a:rPr lang="en-GB" sz="2400" spc="-5" dirty="0">
                <a:solidFill>
                  <a:srgbClr val="002060"/>
                </a:solidFill>
                <a:latin typeface="Calibri" panose="020F0502020204030204" pitchFamily="34" charset="0"/>
                <a:cs typeface="Calibri" panose="020F0502020204030204" pitchFamily="34" charset="0"/>
              </a:rPr>
              <a:t>planning</a:t>
            </a:r>
            <a:endParaRPr lang="en-GB" sz="2400" spc="-5" dirty="0">
              <a:solidFill>
                <a:srgbClr val="002060"/>
              </a:solidFill>
              <a:latin typeface="Calibri" panose="020F0502020204030204" pitchFamily="34" charset="0"/>
            </a:endParaRPr>
          </a:p>
          <a:p>
            <a:pPr marL="220979" marR="5080" indent="-208915" algn="ctr">
              <a:lnSpc>
                <a:spcPct val="100000"/>
              </a:lnSpc>
              <a:spcBef>
                <a:spcPts val="100"/>
              </a:spcBef>
            </a:pPr>
            <a:r>
              <a:rPr lang="en-GB" sz="1200" spc="-5" dirty="0">
                <a:solidFill>
                  <a:srgbClr val="002060"/>
                </a:solidFill>
                <a:latin typeface="Calibri" panose="020F0502020204030204" pitchFamily="34" charset="0"/>
                <a:cs typeface="Calibri" panose="020F0502020204030204" pitchFamily="34" charset="0"/>
              </a:rPr>
              <a:t>HR Budget</a:t>
            </a:r>
            <a:endParaRPr lang="en-GB" sz="2400" dirty="0">
              <a:solidFill>
                <a:srgbClr val="002060"/>
              </a:solidFill>
              <a:latin typeface="Calibri" panose="020F0502020204030204" pitchFamily="34" charset="0"/>
              <a:cs typeface="Calibri" panose="020F0502020204030204" pitchFamily="34" charset="0"/>
            </a:endParaRPr>
          </a:p>
        </p:txBody>
      </p:sp>
      <p:sp>
        <p:nvSpPr>
          <p:cNvPr id="3" name="object 3"/>
          <p:cNvSpPr/>
          <p:nvPr/>
        </p:nvSpPr>
        <p:spPr>
          <a:xfrm>
            <a:off x="4553711" y="1580388"/>
            <a:ext cx="0" cy="4223385"/>
          </a:xfrm>
          <a:custGeom>
            <a:avLst/>
            <a:gdLst/>
            <a:ahLst/>
            <a:cxnLst/>
            <a:rect l="l" t="t" r="r" b="b"/>
            <a:pathLst>
              <a:path h="4223385">
                <a:moveTo>
                  <a:pt x="0" y="4223283"/>
                </a:moveTo>
                <a:lnTo>
                  <a:pt x="0" y="0"/>
                </a:lnTo>
              </a:path>
            </a:pathLst>
          </a:custGeom>
          <a:ln w="12700">
            <a:solidFill>
              <a:srgbClr val="08121F"/>
            </a:solidFill>
          </a:ln>
        </p:spPr>
        <p:txBody>
          <a:bodyPr wrap="square" lIns="0" tIns="0" rIns="0" bIns="0" rtlCol="0"/>
          <a:lstStyle/>
          <a:p>
            <a:endParaRPr dirty="0">
              <a:latin typeface="Calibri" panose="020F0502020204030204" pitchFamily="34" charset="0"/>
            </a:endParaRPr>
          </a:p>
        </p:txBody>
      </p:sp>
      <p:sp>
        <p:nvSpPr>
          <p:cNvPr id="4" name="object 4">
            <a:extLst>
              <a:ext uri="{FF2B5EF4-FFF2-40B4-BE49-F238E27FC236}">
                <a16:creationId xmlns:a16="http://schemas.microsoft.com/office/drawing/2014/main" id="{5996F5AC-8531-45A1-16BE-CC421AEE4AD0}"/>
              </a:ext>
            </a:extLst>
          </p:cNvPr>
          <p:cNvSpPr txBox="1"/>
          <p:nvPr/>
        </p:nvSpPr>
        <p:spPr>
          <a:xfrm>
            <a:off x="4757420" y="2204974"/>
            <a:ext cx="4042410" cy="941069"/>
          </a:xfrm>
          <a:prstGeom prst="rect">
            <a:avLst/>
          </a:prstGeom>
        </p:spPr>
        <p:txBody>
          <a:bodyPr vert="horz" wrap="square" lIns="0" tIns="13335" rIns="0" bIns="0" rtlCol="0">
            <a:spAutoFit/>
          </a:bodyPr>
          <a:lstStyle/>
          <a:p>
            <a:pPr marL="12700" marR="5080" indent="635" algn="ctr">
              <a:lnSpc>
                <a:spcPct val="100000"/>
              </a:lnSpc>
              <a:spcBef>
                <a:spcPts val="105"/>
              </a:spcBef>
            </a:pPr>
            <a:r>
              <a:rPr sz="2000" dirty="0">
                <a:latin typeface="Calibri" panose="020F0502020204030204" pitchFamily="34" charset="0"/>
                <a:cs typeface="Calibri" panose="020F0502020204030204" pitchFamily="34" charset="0"/>
              </a:rPr>
              <a:t>Design and cost a HR plan </a:t>
            </a:r>
            <a:r>
              <a:rPr sz="2000" spc="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forecasting</a:t>
            </a:r>
            <a:r>
              <a:rPr sz="2000" spc="-6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needs</a:t>
            </a:r>
            <a:r>
              <a:rPr sz="2000" spc="-3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to</a:t>
            </a:r>
            <a:r>
              <a:rPr sz="2000" spc="-1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support</a:t>
            </a:r>
            <a:r>
              <a:rPr sz="2000" spc="-5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cost</a:t>
            </a:r>
            <a:r>
              <a:rPr sz="2000" spc="-3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of </a:t>
            </a:r>
            <a:r>
              <a:rPr sz="2000" spc="-54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production</a:t>
            </a:r>
            <a:r>
              <a:rPr sz="2000" spc="-5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and</a:t>
            </a:r>
            <a:r>
              <a:rPr sz="2000" spc="-1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operations</a:t>
            </a:r>
          </a:p>
        </p:txBody>
      </p:sp>
      <p:sp>
        <p:nvSpPr>
          <p:cNvPr id="5" name="object 5">
            <a:extLst>
              <a:ext uri="{FF2B5EF4-FFF2-40B4-BE49-F238E27FC236}">
                <a16:creationId xmlns:a16="http://schemas.microsoft.com/office/drawing/2014/main" id="{37C61953-C47C-D712-3232-C032AC6C8DF0}"/>
              </a:ext>
            </a:extLst>
          </p:cNvPr>
          <p:cNvSpPr txBox="1"/>
          <p:nvPr/>
        </p:nvSpPr>
        <p:spPr>
          <a:xfrm>
            <a:off x="4866640" y="3613740"/>
            <a:ext cx="3823970" cy="941069"/>
          </a:xfrm>
          <a:prstGeom prst="rect">
            <a:avLst/>
          </a:prstGeom>
        </p:spPr>
        <p:txBody>
          <a:bodyPr vert="horz" wrap="square" lIns="0" tIns="13335" rIns="0" bIns="0" rtlCol="0">
            <a:spAutoFit/>
          </a:bodyPr>
          <a:lstStyle/>
          <a:p>
            <a:pPr marL="12700" marR="5080" indent="-1905" algn="ctr">
              <a:lnSpc>
                <a:spcPct val="100000"/>
              </a:lnSpc>
              <a:spcBef>
                <a:spcPts val="105"/>
              </a:spcBef>
            </a:pPr>
            <a:r>
              <a:rPr sz="2000" dirty="0">
                <a:latin typeface="Calibri" panose="020F0502020204030204" pitchFamily="34" charset="0"/>
                <a:cs typeface="Calibri" panose="020F0502020204030204" pitchFamily="34" charset="0"/>
              </a:rPr>
              <a:t>(Make it analytical as it will be a </a:t>
            </a:r>
            <a:r>
              <a:rPr sz="2000" spc="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critical</a:t>
            </a:r>
            <a:r>
              <a:rPr sz="2000" spc="-2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element</a:t>
            </a:r>
            <a:r>
              <a:rPr sz="2000" spc="-4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absorbing</a:t>
            </a:r>
            <a:r>
              <a:rPr sz="2000" spc="-5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enough </a:t>
            </a:r>
            <a:r>
              <a:rPr sz="2000" spc="-54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monetary</a:t>
            </a:r>
            <a:r>
              <a:rPr sz="2000" spc="-3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resources)</a:t>
            </a:r>
          </a:p>
        </p:txBody>
      </p:sp>
    </p:spTree>
    <p:extLst>
      <p:ext uri="{BB962C8B-B14F-4D97-AF65-F5344CB8AC3E}">
        <p14:creationId xmlns:p14="http://schemas.microsoft.com/office/powerpoint/2010/main" val="1962810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0495" y="3139176"/>
            <a:ext cx="2785363" cy="579646"/>
          </a:xfrm>
          <a:prstGeom prst="rect">
            <a:avLst/>
          </a:prstGeom>
        </p:spPr>
        <p:txBody>
          <a:bodyPr vert="horz" wrap="square" lIns="0" tIns="12700" rIns="0" bIns="0" rtlCol="0">
            <a:spAutoFit/>
          </a:bodyPr>
          <a:lstStyle/>
          <a:p>
            <a:pPr marL="220979" marR="5080" indent="-208915">
              <a:lnSpc>
                <a:spcPct val="100000"/>
              </a:lnSpc>
              <a:spcBef>
                <a:spcPts val="100"/>
              </a:spcBef>
            </a:pPr>
            <a:r>
              <a:rPr lang="en-GB" sz="2400" dirty="0">
                <a:solidFill>
                  <a:srgbClr val="002060"/>
                </a:solidFill>
                <a:latin typeface="Calibri" panose="020F0502020204030204" pitchFamily="34" charset="0"/>
                <a:cs typeface="Calibri" panose="020F0502020204030204" pitchFamily="34" charset="0"/>
              </a:rPr>
              <a:t>Phase</a:t>
            </a:r>
            <a:r>
              <a:rPr lang="en-GB" sz="2400" spc="-50" dirty="0">
                <a:solidFill>
                  <a:srgbClr val="002060"/>
                </a:solidFill>
                <a:latin typeface="Calibri" panose="020F0502020204030204" pitchFamily="34" charset="0"/>
                <a:cs typeface="Calibri" panose="020F0502020204030204" pitchFamily="34" charset="0"/>
              </a:rPr>
              <a:t> </a:t>
            </a:r>
            <a:r>
              <a:rPr lang="en-GB" sz="2400" spc="-50" dirty="0">
                <a:solidFill>
                  <a:srgbClr val="002060"/>
                </a:solidFill>
                <a:latin typeface="Calibri" panose="020F0502020204030204" pitchFamily="34" charset="0"/>
              </a:rPr>
              <a:t>4</a:t>
            </a:r>
            <a:r>
              <a:rPr lang="en-GB" sz="2400" spc="-60" dirty="0">
                <a:solidFill>
                  <a:srgbClr val="002060"/>
                </a:solidFill>
                <a:latin typeface="Calibri" panose="020F0502020204030204" pitchFamily="34" charset="0"/>
                <a:cs typeface="Calibri" panose="020F0502020204030204" pitchFamily="34" charset="0"/>
              </a:rPr>
              <a:t> </a:t>
            </a:r>
            <a:r>
              <a:rPr lang="en-GB" sz="2400" dirty="0">
                <a:solidFill>
                  <a:srgbClr val="002060"/>
                </a:solidFill>
                <a:latin typeface="Calibri" panose="020F0502020204030204" pitchFamily="34" charset="0"/>
                <a:cs typeface="Calibri" panose="020F0502020204030204" pitchFamily="34" charset="0"/>
              </a:rPr>
              <a:t>of </a:t>
            </a:r>
            <a:r>
              <a:rPr lang="en-GB" sz="2400" spc="-900" dirty="0">
                <a:solidFill>
                  <a:srgbClr val="002060"/>
                </a:solidFill>
                <a:latin typeface="Calibri" panose="020F0502020204030204" pitchFamily="34" charset="0"/>
                <a:cs typeface="Calibri" panose="020F0502020204030204" pitchFamily="34" charset="0"/>
              </a:rPr>
              <a:t> </a:t>
            </a:r>
            <a:r>
              <a:rPr lang="en-GB" sz="2400" spc="-5" dirty="0">
                <a:solidFill>
                  <a:srgbClr val="002060"/>
                </a:solidFill>
                <a:latin typeface="Calibri" panose="020F0502020204030204" pitchFamily="34" charset="0"/>
                <a:cs typeface="Calibri" panose="020F0502020204030204" pitchFamily="34" charset="0"/>
              </a:rPr>
              <a:t>planning</a:t>
            </a:r>
            <a:endParaRPr lang="en-GB" sz="2400" spc="-5" dirty="0">
              <a:solidFill>
                <a:srgbClr val="002060"/>
              </a:solidFill>
              <a:latin typeface="Calibri" panose="020F0502020204030204" pitchFamily="34" charset="0"/>
            </a:endParaRPr>
          </a:p>
          <a:p>
            <a:pPr marL="220979" marR="5080" indent="-208915" algn="ctr">
              <a:lnSpc>
                <a:spcPct val="100000"/>
              </a:lnSpc>
              <a:spcBef>
                <a:spcPts val="100"/>
              </a:spcBef>
            </a:pPr>
            <a:r>
              <a:rPr lang="en-GB" sz="1200" spc="-5" dirty="0">
                <a:solidFill>
                  <a:srgbClr val="002060"/>
                </a:solidFill>
                <a:latin typeface="Calibri" panose="020F0502020204030204" pitchFamily="34" charset="0"/>
                <a:cs typeface="Calibri" panose="020F0502020204030204" pitchFamily="34" charset="0"/>
              </a:rPr>
              <a:t>Operations Budget</a:t>
            </a:r>
            <a:endParaRPr lang="en-GB" sz="2400" dirty="0">
              <a:solidFill>
                <a:srgbClr val="002060"/>
              </a:solidFill>
              <a:latin typeface="Calibri" panose="020F0502020204030204" pitchFamily="34" charset="0"/>
              <a:cs typeface="Calibri" panose="020F0502020204030204" pitchFamily="34" charset="0"/>
            </a:endParaRPr>
          </a:p>
        </p:txBody>
      </p:sp>
      <p:sp>
        <p:nvSpPr>
          <p:cNvPr id="3" name="object 3"/>
          <p:cNvSpPr/>
          <p:nvPr/>
        </p:nvSpPr>
        <p:spPr>
          <a:xfrm>
            <a:off x="4553711" y="1580388"/>
            <a:ext cx="0" cy="4223385"/>
          </a:xfrm>
          <a:custGeom>
            <a:avLst/>
            <a:gdLst/>
            <a:ahLst/>
            <a:cxnLst/>
            <a:rect l="l" t="t" r="r" b="b"/>
            <a:pathLst>
              <a:path h="4223385">
                <a:moveTo>
                  <a:pt x="0" y="4223283"/>
                </a:moveTo>
                <a:lnTo>
                  <a:pt x="0" y="0"/>
                </a:lnTo>
              </a:path>
            </a:pathLst>
          </a:custGeom>
          <a:ln w="12700">
            <a:solidFill>
              <a:srgbClr val="08121F"/>
            </a:solidFill>
          </a:ln>
        </p:spPr>
        <p:txBody>
          <a:bodyPr wrap="square" lIns="0" tIns="0" rIns="0" bIns="0" rtlCol="0"/>
          <a:lstStyle/>
          <a:p>
            <a:endParaRPr dirty="0">
              <a:latin typeface="Calibri" panose="020F0502020204030204" pitchFamily="34" charset="0"/>
            </a:endParaRPr>
          </a:p>
        </p:txBody>
      </p:sp>
      <p:sp>
        <p:nvSpPr>
          <p:cNvPr id="6" name="object 4">
            <a:extLst>
              <a:ext uri="{FF2B5EF4-FFF2-40B4-BE49-F238E27FC236}">
                <a16:creationId xmlns:a16="http://schemas.microsoft.com/office/drawing/2014/main" id="{835D88E8-7735-BB3D-D3B6-6D94EDD7527F}"/>
              </a:ext>
            </a:extLst>
          </p:cNvPr>
          <p:cNvSpPr txBox="1"/>
          <p:nvPr/>
        </p:nvSpPr>
        <p:spPr>
          <a:xfrm>
            <a:off x="4792471" y="2608326"/>
            <a:ext cx="3935729" cy="636270"/>
          </a:xfrm>
          <a:prstGeom prst="rect">
            <a:avLst/>
          </a:prstGeom>
        </p:spPr>
        <p:txBody>
          <a:bodyPr vert="horz" wrap="square" lIns="0" tIns="13335" rIns="0" bIns="0" rtlCol="0">
            <a:spAutoFit/>
          </a:bodyPr>
          <a:lstStyle/>
          <a:p>
            <a:pPr algn="ctr">
              <a:lnSpc>
                <a:spcPct val="100000"/>
              </a:lnSpc>
              <a:spcBef>
                <a:spcPts val="105"/>
              </a:spcBef>
            </a:pPr>
            <a:r>
              <a:rPr sz="2000" dirty="0">
                <a:latin typeface="Calibri" panose="020F0502020204030204" pitchFamily="34" charset="0"/>
                <a:cs typeface="Calibri" panose="020F0502020204030204" pitchFamily="34" charset="0"/>
              </a:rPr>
              <a:t>Now</a:t>
            </a:r>
            <a:r>
              <a:rPr sz="2000" spc="-20" dirty="0">
                <a:latin typeface="Calibri" panose="020F0502020204030204" pitchFamily="34" charset="0"/>
                <a:cs typeface="Calibri" panose="020F0502020204030204" pitchFamily="34" charset="0"/>
              </a:rPr>
              <a:t> </a:t>
            </a:r>
            <a:r>
              <a:rPr sz="2000" spc="-5" dirty="0">
                <a:latin typeface="Calibri" panose="020F0502020204030204" pitchFamily="34" charset="0"/>
                <a:cs typeface="Calibri" panose="020F0502020204030204" pitchFamily="34" charset="0"/>
              </a:rPr>
              <a:t>it’s time to</a:t>
            </a:r>
            <a:r>
              <a:rPr sz="2000" spc="-25" dirty="0">
                <a:latin typeface="Calibri" panose="020F0502020204030204" pitchFamily="34" charset="0"/>
                <a:cs typeface="Calibri" panose="020F0502020204030204" pitchFamily="34" charset="0"/>
              </a:rPr>
              <a:t> </a:t>
            </a:r>
            <a:r>
              <a:rPr sz="2000" spc="-5" dirty="0">
                <a:latin typeface="Calibri" panose="020F0502020204030204" pitchFamily="34" charset="0"/>
                <a:cs typeface="Calibri" panose="020F0502020204030204" pitchFamily="34" charset="0"/>
              </a:rPr>
              <a:t>add</a:t>
            </a:r>
            <a:r>
              <a:rPr sz="2000" spc="-1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your</a:t>
            </a:r>
            <a:r>
              <a:rPr sz="2000" spc="-20" dirty="0">
                <a:latin typeface="Calibri" panose="020F0502020204030204" pitchFamily="34" charset="0"/>
                <a:cs typeface="Calibri" panose="020F0502020204030204" pitchFamily="34" charset="0"/>
              </a:rPr>
              <a:t> </a:t>
            </a:r>
            <a:r>
              <a:rPr sz="2000" spc="-5" dirty="0">
                <a:latin typeface="Calibri" panose="020F0502020204030204" pitchFamily="34" charset="0"/>
                <a:cs typeface="Calibri" panose="020F0502020204030204" pitchFamily="34" charset="0"/>
              </a:rPr>
              <a:t>operating</a:t>
            </a:r>
            <a:endParaRPr sz="2000" dirty="0">
              <a:latin typeface="Calibri" panose="020F0502020204030204" pitchFamily="34" charset="0"/>
              <a:cs typeface="Calibri" panose="020F0502020204030204" pitchFamily="34" charset="0"/>
            </a:endParaRPr>
          </a:p>
          <a:p>
            <a:pPr marL="1270" algn="ctr">
              <a:lnSpc>
                <a:spcPct val="100000"/>
              </a:lnSpc>
            </a:pPr>
            <a:r>
              <a:rPr sz="2000" dirty="0">
                <a:latin typeface="Calibri" panose="020F0502020204030204" pitchFamily="34" charset="0"/>
                <a:cs typeface="Calibri" panose="020F0502020204030204" pitchFamily="34" charset="0"/>
              </a:rPr>
              <a:t>expenses</a:t>
            </a:r>
            <a:r>
              <a:rPr sz="2000" spc="-2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to</a:t>
            </a:r>
            <a:r>
              <a:rPr sz="2000" spc="-1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the</a:t>
            </a:r>
            <a:r>
              <a:rPr sz="2000" spc="-3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picture</a:t>
            </a:r>
          </a:p>
        </p:txBody>
      </p:sp>
      <p:sp>
        <p:nvSpPr>
          <p:cNvPr id="7" name="object 5">
            <a:extLst>
              <a:ext uri="{FF2B5EF4-FFF2-40B4-BE49-F238E27FC236}">
                <a16:creationId xmlns:a16="http://schemas.microsoft.com/office/drawing/2014/main" id="{539573B5-EEDB-0F58-9A32-8DE3B1F4E09A}"/>
              </a:ext>
            </a:extLst>
          </p:cNvPr>
          <p:cNvSpPr txBox="1"/>
          <p:nvPr/>
        </p:nvSpPr>
        <p:spPr>
          <a:xfrm>
            <a:off x="4777865" y="3692080"/>
            <a:ext cx="3964940" cy="635635"/>
          </a:xfrm>
          <a:prstGeom prst="rect">
            <a:avLst/>
          </a:prstGeom>
        </p:spPr>
        <p:txBody>
          <a:bodyPr vert="horz" wrap="square" lIns="0" tIns="13335" rIns="0" bIns="0" rtlCol="0">
            <a:spAutoFit/>
          </a:bodyPr>
          <a:lstStyle/>
          <a:p>
            <a:pPr marL="12700" marR="5080" indent="351790">
              <a:lnSpc>
                <a:spcPct val="100000"/>
              </a:lnSpc>
              <a:spcBef>
                <a:spcPts val="105"/>
              </a:spcBef>
            </a:pPr>
            <a:r>
              <a:rPr sz="2000" dirty="0">
                <a:latin typeface="Calibri" panose="020F0502020204030204" pitchFamily="34" charset="0"/>
                <a:cs typeface="Calibri" panose="020F0502020204030204" pitchFamily="34" charset="0"/>
              </a:rPr>
              <a:t>Add any financial costs (loan </a:t>
            </a:r>
            <a:r>
              <a:rPr sz="2000" spc="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payments</a:t>
            </a:r>
            <a:r>
              <a:rPr sz="2000" spc="-5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and</a:t>
            </a:r>
            <a:r>
              <a:rPr sz="2000" spc="-3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taxation</a:t>
            </a:r>
            <a:r>
              <a:rPr sz="2000" spc="-3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projections)</a:t>
            </a:r>
          </a:p>
        </p:txBody>
      </p:sp>
    </p:spTree>
    <p:extLst>
      <p:ext uri="{BB962C8B-B14F-4D97-AF65-F5344CB8AC3E}">
        <p14:creationId xmlns:p14="http://schemas.microsoft.com/office/powerpoint/2010/main" val="4045877624"/>
      </p:ext>
    </p:extLst>
  </p:cSld>
  <p:clrMapOvr>
    <a:masterClrMapping/>
  </p:clrMapOvr>
</p:sld>
</file>

<file path=ppt/theme/theme1.xml><?xml version="1.0" encoding="utf-8"?>
<a:theme xmlns:a="http://schemas.openxmlformats.org/drawingml/2006/main" name="Άτλαντας">
  <a:themeElements>
    <a:clrScheme name="Άτλαντας">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Άτλαντας">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Άτλαντας">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pp_template</Template>
  <TotalTime>1260</TotalTime>
  <Words>3465</Words>
  <Application>Microsoft Office PowerPoint</Application>
  <PresentationFormat>On-screen Show (4:3)</PresentationFormat>
  <Paragraphs>164</Paragraphs>
  <Slides>29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vt:lpstr>
      <vt:lpstr>Calibri</vt:lpstr>
      <vt:lpstr>Lustria</vt:lpstr>
      <vt:lpstr>Rockwell</vt:lpstr>
      <vt:lpstr>Wingdings</vt:lpstr>
      <vt:lpstr>Άτλαντας</vt:lpstr>
      <vt:lpstr>PowerPoint Presentation</vt:lpstr>
      <vt:lpstr>PowerPoint Presentation</vt:lpstr>
      <vt:lpstr>PowerPoint Presentation</vt:lpstr>
      <vt:lpstr>Income is money that a business receives in exchange for providing a good or service or through investing capital.  Cost of goods sold (COGS) are the costs of acquiring or manufacturing the products that a company sells during a period, and in specific those that are directly tied to the production of the products, including the cost of labor, materials, and manufacturing overhead  Operating costs are expenses associated with the maintenance and administration of a business on a day-to-day basis. They are the cost of resources used by an organization just to maintain its existence (operations).  EBITDA: Earnings before interest, tax, depreciation and amortization (EBITDA) is a measure of a company's operating performance. EBITDA is a way to evaluate a company's performance.  Cash flow is the net amount of cash and cash-equivalents being transferred into and out of a business. A cash flow in its narrow sense is a payment; the term 'cash flow' is mostly used to describe payments that are expected to happen in the future as a form of forecast.</vt:lpstr>
      <vt:lpstr>Founders start with vague  projections over the years,  showing early profits and  forgetting cash-flow aspects</vt:lpstr>
      <vt:lpstr>Cost Prototypes and average  Product Cost  (design/creation/materials/know-  how)</vt:lpstr>
      <vt:lpstr>PowerPoint Presentation</vt:lpstr>
      <vt:lpstr>PowerPoint Presentation</vt:lpstr>
      <vt:lpstr>PowerPoint Presentation</vt:lpstr>
      <vt:lpstr>PowerPoint Presentation</vt:lpstr>
      <vt:lpstr>Having all the aspects together  identify the total capital needs and  breakdown</vt:lpstr>
      <vt:lpstr>Cash Flow</vt:lpstr>
      <vt:lpstr>Phase 7 of  planning</vt:lpstr>
      <vt:lpstr>PowerPoint Presentation</vt:lpstr>
      <vt:lpstr>PowerPoint Presentation</vt:lpstr>
      <vt:lpstr>PowerPoint Presentation</vt:lpstr>
      <vt:lpstr>1. Venture Capital</vt:lpstr>
      <vt:lpstr>PowerPoint Presentation</vt:lpstr>
      <vt:lpstr>2. Leasing</vt:lpstr>
      <vt:lpstr>PowerPoint Presentation</vt:lpstr>
      <vt:lpstr>1. Business Angels  </vt:lpstr>
      <vt:lpstr>PowerPoint Presentation</vt:lpstr>
      <vt:lpstr>PowerPoint Presentation</vt:lpstr>
      <vt:lpstr>2. Θερμοκοιτίδες επιχειρήσεων (Business Incubators) </vt:lpstr>
      <vt:lpstr>3. Επιχειρηματικοί Επιταχυντές (Business Accelerators)</vt:lpstr>
      <vt:lpstr>4. Crowdfunding</vt:lpstr>
      <vt:lpstr>Crowdfunding Platforms</vt:lpstr>
      <vt:lpstr>6. Άτυποι επενδυτές</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ΤΜΗΜΑ ΜΗΧΑΝΙΚΩΝ ΠΑΡΑΓΩΓΗΣ &amp; ΔΙΟΙΚΗΣΗΣ  ΠΟΛΥΤΕΧΝΙΚΗ ΣΧΟΛΗ  ΔΗΜΟΚΡΙΤΕΙΟ ΠΑΝΕΠΙΣΤΗΜΙΟ ΘΡΑΚΗΣ  </dc:title>
  <dc:creator>PARASKEVI GIOURKA</dc:creator>
  <cp:lastModifiedBy>Lili Stoikova</cp:lastModifiedBy>
  <cp:revision>17</cp:revision>
  <dcterms:created xsi:type="dcterms:W3CDTF">2020-12-11T21:04:18Z</dcterms:created>
  <dcterms:modified xsi:type="dcterms:W3CDTF">2022-11-16T16:54:10Z</dcterms:modified>
</cp:coreProperties>
</file>