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3"/>
  </p:notesMasterIdLst>
  <p:sldIdLst>
    <p:sldId id="320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70" r:id="rId11"/>
    <p:sldId id="271" r:id="rId12"/>
    <p:sldId id="272" r:id="rId13"/>
    <p:sldId id="274" r:id="rId14"/>
    <p:sldId id="275" r:id="rId15"/>
    <p:sldId id="276" r:id="rId16"/>
    <p:sldId id="277" r:id="rId17"/>
    <p:sldId id="278" r:id="rId18"/>
    <p:sldId id="280" r:id="rId19"/>
    <p:sldId id="282" r:id="rId20"/>
    <p:sldId id="283" r:id="rId21"/>
    <p:sldId id="284" r:id="rId22"/>
    <p:sldId id="285" r:id="rId23"/>
    <p:sldId id="286" r:id="rId24"/>
    <p:sldId id="287" r:id="rId25"/>
    <p:sldId id="289" r:id="rId26"/>
    <p:sldId id="290" r:id="rId27"/>
    <p:sldId id="291" r:id="rId28"/>
    <p:sldId id="292" r:id="rId29"/>
    <p:sldId id="293" r:id="rId30"/>
    <p:sldId id="294" r:id="rId31"/>
    <p:sldId id="319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9" roundtripDataSignature="AMtx7mgrW1PXIIEpnQEuJfHPcsh5VWMX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33"/>
    <p:restoredTop sz="94602"/>
  </p:normalViewPr>
  <p:slideViewPr>
    <p:cSldViewPr snapToGrid="0" snapToObjects="1">
      <p:cViewPr varScale="1">
        <p:scale>
          <a:sx n="80" d="100"/>
          <a:sy n="80" d="100"/>
        </p:scale>
        <p:origin x="107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7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69" Type="http://customschemas.google.com/relationships/presentationmetadata" Target="metadata"/><Relationship Id="rId8" Type="http://schemas.openxmlformats.org/officeDocument/2006/relationships/slide" Target="slides/slide7.xml"/><Relationship Id="rId72" Type="http://schemas.openxmlformats.org/officeDocument/2006/relationships/theme" Target="theme/theme1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i Stoikova" userId="88b680ce0b503961" providerId="LiveId" clId="{29FC7A37-BA22-4960-B81E-DF39563BF44D}"/>
    <pc:docChg chg="custSel modSld">
      <pc:chgData name="Lili Stoikova" userId="88b680ce0b503961" providerId="LiveId" clId="{29FC7A37-BA22-4960-B81E-DF39563BF44D}" dt="2022-11-11T20:18:39.483" v="51" actId="20577"/>
      <pc:docMkLst>
        <pc:docMk/>
      </pc:docMkLst>
      <pc:sldChg chg="modSp mod">
        <pc:chgData name="Lili Stoikova" userId="88b680ce0b503961" providerId="LiveId" clId="{29FC7A37-BA22-4960-B81E-DF39563BF44D}" dt="2022-11-11T19:02:02.315" v="10" actId="20577"/>
        <pc:sldMkLst>
          <pc:docMk/>
          <pc:sldMk cId="0" sldId="270"/>
        </pc:sldMkLst>
        <pc:spChg chg="mod">
          <ac:chgData name="Lili Stoikova" userId="88b680ce0b503961" providerId="LiveId" clId="{29FC7A37-BA22-4960-B81E-DF39563BF44D}" dt="2022-11-11T19:02:02.315" v="10" actId="20577"/>
          <ac:spMkLst>
            <pc:docMk/>
            <pc:sldMk cId="0" sldId="270"/>
            <ac:spMk id="220" creationId="{00000000-0000-0000-0000-000000000000}"/>
          </ac:spMkLst>
        </pc:spChg>
      </pc:sldChg>
      <pc:sldChg chg="modSp mod">
        <pc:chgData name="Lili Stoikova" userId="88b680ce0b503961" providerId="LiveId" clId="{29FC7A37-BA22-4960-B81E-DF39563BF44D}" dt="2022-11-11T19:12:44.503" v="11" actId="313"/>
        <pc:sldMkLst>
          <pc:docMk/>
          <pc:sldMk cId="0" sldId="274"/>
        </pc:sldMkLst>
        <pc:spChg chg="mod">
          <ac:chgData name="Lili Stoikova" userId="88b680ce0b503961" providerId="LiveId" clId="{29FC7A37-BA22-4960-B81E-DF39563BF44D}" dt="2022-11-11T19:12:44.503" v="11" actId="313"/>
          <ac:spMkLst>
            <pc:docMk/>
            <pc:sldMk cId="0" sldId="274"/>
            <ac:spMk id="254" creationId="{00000000-0000-0000-0000-000000000000}"/>
          </ac:spMkLst>
        </pc:spChg>
      </pc:sldChg>
      <pc:sldChg chg="modSp mod">
        <pc:chgData name="Lili Stoikova" userId="88b680ce0b503961" providerId="LiveId" clId="{29FC7A37-BA22-4960-B81E-DF39563BF44D}" dt="2022-11-11T20:04:30.302" v="12" actId="1076"/>
        <pc:sldMkLst>
          <pc:docMk/>
          <pc:sldMk cId="0" sldId="289"/>
        </pc:sldMkLst>
        <pc:picChg chg="mod">
          <ac:chgData name="Lili Stoikova" userId="88b680ce0b503961" providerId="LiveId" clId="{29FC7A37-BA22-4960-B81E-DF39563BF44D}" dt="2022-11-11T20:04:30.302" v="12" actId="1076"/>
          <ac:picMkLst>
            <pc:docMk/>
            <pc:sldMk cId="0" sldId="289"/>
            <ac:picMk id="393" creationId="{00000000-0000-0000-0000-000000000000}"/>
          </ac:picMkLst>
        </pc:picChg>
      </pc:sldChg>
      <pc:sldChg chg="modSp mod">
        <pc:chgData name="Lili Stoikova" userId="88b680ce0b503961" providerId="LiveId" clId="{29FC7A37-BA22-4960-B81E-DF39563BF44D}" dt="2022-11-11T20:18:39.483" v="51" actId="20577"/>
        <pc:sldMkLst>
          <pc:docMk/>
          <pc:sldMk cId="0" sldId="319"/>
        </pc:sldMkLst>
        <pc:spChg chg="mod">
          <ac:chgData name="Lili Stoikova" userId="88b680ce0b503961" providerId="LiveId" clId="{29FC7A37-BA22-4960-B81E-DF39563BF44D}" dt="2022-11-11T20:18:39.483" v="51" actId="20577"/>
          <ac:spMkLst>
            <pc:docMk/>
            <pc:sldMk cId="0" sldId="319"/>
            <ac:spMk id="67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6368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2" name="Google Shape;25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5" name="Google Shape;27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2" name="Google Shape;29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8" name="Google Shape;30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5" name="Google Shape;32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3" name="Google Shape;33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3" name="Google Shape;34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0" name="Google Shape;35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9" name="Google Shape;35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" name="Google Shape;37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0" name="Google Shape;39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3" name="Google Shape;40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2" name="Google Shape;41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0" name="Google Shape;42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428" name="Google Shape;42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436" name="Google Shape;43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7" name="Google Shape;667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247255" y="-59376"/>
            <a:ext cx="9386888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251970" y="1186484"/>
            <a:ext cx="6636259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9428" y="2075505"/>
            <a:ext cx="6509936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050" spc="-113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9428" y="3906267"/>
            <a:ext cx="6505070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35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>
            <a:lvl1pPr algn="ctr">
              <a:defRPr/>
            </a:lvl1pPr>
          </a:lstStyle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6561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2349926"/>
            <a:ext cx="2625897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32488" y="794719"/>
            <a:ext cx="4706276" cy="52570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0867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9438086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5789211" y="1699589"/>
            <a:ext cx="2755857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55578" y="2349925"/>
            <a:ext cx="2625896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2060" y="798445"/>
            <a:ext cx="4701467" cy="525730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7120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2349925"/>
            <a:ext cx="2624234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8836" y="803186"/>
            <a:ext cx="4711405" cy="5248622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8858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247255" y="-59376"/>
            <a:ext cx="9386888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2444659" y="1186484"/>
            <a:ext cx="4249609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162" y="2074730"/>
            <a:ext cx="4117668" cy="1689390"/>
          </a:xfrm>
        </p:spPr>
        <p:txBody>
          <a:bodyPr bIns="0" anchor="b">
            <a:normAutofit/>
          </a:bodyPr>
          <a:lstStyle>
            <a:lvl1pPr algn="ctr">
              <a:defRPr sz="33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162" y="3846851"/>
            <a:ext cx="4117667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350">
                <a:solidFill>
                  <a:srgbClr val="FFFEFF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>
            <a:lvl1pPr algn="ctr">
              <a:defRPr/>
            </a:lvl1pPr>
          </a:lstStyle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9002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2339670"/>
            <a:ext cx="2625621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659" y="803188"/>
            <a:ext cx="4702193" cy="23826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38835" y="3672162"/>
            <a:ext cx="4704017" cy="23835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7245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1" y="2363916"/>
            <a:ext cx="2625621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3853" y="803185"/>
            <a:ext cx="4698816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3979" y="1488986"/>
            <a:ext cx="4698263" cy="169685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38989" y="3665887"/>
            <a:ext cx="4698311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38835" y="4351687"/>
            <a:ext cx="4699191" cy="17040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endParaRPr lang="en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/>
          <a:p>
            <a:endParaRPr lang="en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4776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2349925"/>
            <a:ext cx="2625897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310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endParaRPr lang="en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/>
          <a:p>
            <a:endParaRPr lang="en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6415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2352026"/>
            <a:ext cx="2625898" cy="1223298"/>
          </a:xfrm>
        </p:spPr>
        <p:txBody>
          <a:bodyPr bIns="0" anchor="b">
            <a:noAutofit/>
          </a:bodyPr>
          <a:lstStyle>
            <a:lvl1pPr algn="ctr">
              <a:defRPr sz="24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2488" y="802809"/>
            <a:ext cx="4706276" cy="524994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474" y="3580186"/>
            <a:ext cx="2625898" cy="1221164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7114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247255" y="-59376"/>
            <a:ext cx="9386888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604002" y="1698332"/>
            <a:ext cx="4456155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7632" y="0"/>
            <a:ext cx="3486368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082" y="2360255"/>
            <a:ext cx="4332485" cy="1178032"/>
          </a:xfrm>
        </p:spPr>
        <p:txBody>
          <a:bodyPr bIns="0" anchor="b">
            <a:normAutofit/>
          </a:bodyPr>
          <a:lstStyle>
            <a:lvl1pPr>
              <a:defRPr sz="27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4082" y="3545012"/>
            <a:ext cx="4332485" cy="1274198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3505" y="6227064"/>
            <a:ext cx="4456652" cy="320040"/>
          </a:xfrm>
        </p:spPr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71283" y="320040"/>
            <a:ext cx="685800" cy="32004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4725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371" y="2358392"/>
            <a:ext cx="2624000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6237" y="794719"/>
            <a:ext cx="4462527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3504" y="320040"/>
            <a:ext cx="27432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3504" y="6227064"/>
            <a:ext cx="79415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320040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algn="ctr"/>
            <a:fld id="{00000000-1234-1234-1234-123412341234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01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000" b="0" i="0" kern="1200" cap="none" spc="-113">
          <a:solidFill>
            <a:schemeClr val="tx1"/>
          </a:solidFill>
          <a:effectLst/>
          <a:latin typeface="Calibri" panose="020F050202020403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350" b="0" i="0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b="0" i="0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050" b="0" i="0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b="0" i="0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b="0" i="0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giourka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geogai@pme.duth.gr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pgiourka@gmail.com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>
            <a:spLocks noGrp="1"/>
          </p:cNvSpPr>
          <p:nvPr>
            <p:ph type="sldNum" sz="quarter" idx="12"/>
          </p:nvPr>
        </p:nvSpPr>
        <p:spPr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5D9C22C-571E-4557-9D45-67E39A8848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6679" y="5882211"/>
            <a:ext cx="2506687" cy="539609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chemeClr val="dk2"/>
                </a:solidFill>
                <a:ea typeface="Cambria"/>
                <a:cs typeface="Cambria"/>
                <a:sym typeface="Cambria"/>
              </a:rPr>
              <a:t>Dr. </a:t>
            </a:r>
            <a:r>
              <a:rPr lang="en-US" sz="1400" dirty="0" err="1">
                <a:solidFill>
                  <a:schemeClr val="dk2"/>
                </a:solidFill>
                <a:ea typeface="Cambria"/>
                <a:cs typeface="Cambria"/>
                <a:sym typeface="Cambria"/>
              </a:rPr>
              <a:t>Paraskeyi</a:t>
            </a:r>
            <a:r>
              <a:rPr lang="en-US" sz="1400" dirty="0">
                <a:solidFill>
                  <a:schemeClr val="dk2"/>
                </a:solidFill>
                <a:ea typeface="Cambria"/>
                <a:cs typeface="Cambria"/>
                <a:sym typeface="Cambria"/>
              </a:rPr>
              <a:t> </a:t>
            </a:r>
            <a:r>
              <a:rPr lang="en-US" sz="1400" dirty="0" err="1">
                <a:solidFill>
                  <a:schemeClr val="dk2"/>
                </a:solidFill>
                <a:ea typeface="Cambria"/>
                <a:cs typeface="Cambria"/>
                <a:sym typeface="Cambria"/>
              </a:rPr>
              <a:t>Gkiourka</a:t>
            </a:r>
            <a:br>
              <a:rPr lang="el-GR" sz="1400" dirty="0">
                <a:solidFill>
                  <a:schemeClr val="dk2"/>
                </a:solidFill>
                <a:ea typeface="Cambria"/>
                <a:cs typeface="Cambria"/>
                <a:sym typeface="Cambria"/>
              </a:rPr>
            </a:br>
            <a:r>
              <a:rPr lang="en-GB" sz="1400" u="sng" dirty="0">
                <a:solidFill>
                  <a:schemeClr val="hlink"/>
                </a:solidFill>
                <a:ea typeface="Cambria"/>
                <a:cs typeface="Cambria"/>
                <a:sym typeface="Cambria"/>
                <a:hlinkClick r:id="rId3"/>
              </a:rPr>
              <a:t>pgiourka@gmail.com</a:t>
            </a:r>
            <a:endParaRPr lang="en-GB" sz="1400" dirty="0">
              <a:solidFill>
                <a:srgbClr val="8C8B8A"/>
              </a:solidFill>
            </a:endParaRPr>
          </a:p>
          <a:p>
            <a:endParaRPr lang="en-G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538D7E-0273-B54B-34D6-69E7B590B84E}"/>
              </a:ext>
            </a:extLst>
          </p:cNvPr>
          <p:cNvSpPr txBox="1"/>
          <p:nvPr/>
        </p:nvSpPr>
        <p:spPr>
          <a:xfrm>
            <a:off x="2033890" y="3429000"/>
            <a:ext cx="5449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/>
              <a:t>Conditions that foster innovation and Innovation Management</a:t>
            </a:r>
            <a:endParaRPr lang="en-US" sz="2400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CB6C124-EE4A-C431-86DB-6775BBA8A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3878" y="0"/>
            <a:ext cx="2968830" cy="1187532"/>
          </a:xfrm>
          <a:prstGeom prst="rect">
            <a:avLst/>
          </a:prstGeom>
        </p:spPr>
      </p:pic>
      <p:sp>
        <p:nvSpPr>
          <p:cNvPr id="2" name="Subtitle 6">
            <a:extLst>
              <a:ext uri="{FF2B5EF4-FFF2-40B4-BE49-F238E27FC236}">
                <a16:creationId xmlns:a16="http://schemas.microsoft.com/office/drawing/2014/main" id="{20B64C64-0389-ACB8-448E-03A0C7889BF2}"/>
              </a:ext>
            </a:extLst>
          </p:cNvPr>
          <p:cNvSpPr txBox="1">
            <a:spLocks/>
          </p:cNvSpPr>
          <p:nvPr/>
        </p:nvSpPr>
        <p:spPr>
          <a:xfrm>
            <a:off x="1531033" y="5882212"/>
            <a:ext cx="2506687" cy="539609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350" b="0" i="0" kern="1200">
                <a:solidFill>
                  <a:srgbClr val="FFFEFF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35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35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dk2"/>
                </a:solidFill>
                <a:ea typeface="Cambria"/>
                <a:cs typeface="Cambria"/>
                <a:sym typeface="Cambria"/>
              </a:rPr>
              <a:t>Dr. Georgios Gaidajis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dk2"/>
                </a:solidFill>
                <a:ea typeface="Cambria"/>
                <a:cs typeface="Cambria"/>
                <a:sym typeface="Cambria"/>
                <a:hlinkClick r:id="rId5"/>
              </a:rPr>
              <a:t>geogai@pme.duth.gr</a:t>
            </a:r>
            <a:endParaRPr lang="en-US" sz="1400" dirty="0">
              <a:solidFill>
                <a:schemeClr val="dk2"/>
              </a:solidFill>
              <a:ea typeface="Cambria"/>
              <a:cs typeface="Cambria"/>
              <a:sym typeface="Cambria"/>
            </a:endParaRPr>
          </a:p>
          <a:p>
            <a:pPr>
              <a:spcBef>
                <a:spcPts val="0"/>
              </a:spcBef>
            </a:pPr>
            <a:endParaRPr lang="en-GR" sz="1400" dirty="0"/>
          </a:p>
        </p:txBody>
      </p:sp>
    </p:spTree>
    <p:extLst>
      <p:ext uri="{BB962C8B-B14F-4D97-AF65-F5344CB8AC3E}">
        <p14:creationId xmlns:p14="http://schemas.microsoft.com/office/powerpoint/2010/main" val="4116540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15" descr="A person riding a wave on a surfboard in the ocea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22908" r="19564" b="9091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5"/>
          <p:cNvSpPr/>
          <p:nvPr/>
        </p:nvSpPr>
        <p:spPr>
          <a:xfrm>
            <a:off x="0" y="841961"/>
            <a:ext cx="7317451" cy="6381163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7647"/>
                </a:srgbClr>
              </a:gs>
              <a:gs pos="5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5"/>
          <p:cNvSpPr txBox="1">
            <a:spLocks noGrp="1"/>
          </p:cNvSpPr>
          <p:nvPr>
            <p:ph type="title"/>
          </p:nvPr>
        </p:nvSpPr>
        <p:spPr>
          <a:xfrm>
            <a:off x="278320" y="1161288"/>
            <a:ext cx="3260010" cy="112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/>
              <a:t>Ενσωματώστε την καινοτομία στον πυρήνα της επιχείρησης!</a:t>
            </a:r>
            <a:endParaRPr sz="2400"/>
          </a:p>
        </p:txBody>
      </p:sp>
      <p:sp>
        <p:nvSpPr>
          <p:cNvPr id="220" name="Google Shape;220;p15"/>
          <p:cNvSpPr txBox="1">
            <a:spLocks noGrp="1"/>
          </p:cNvSpPr>
          <p:nvPr>
            <p:ph idx="1"/>
          </p:nvPr>
        </p:nvSpPr>
        <p:spPr>
          <a:xfrm>
            <a:off x="220759" y="2691305"/>
            <a:ext cx="5152324" cy="468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an organization to be innovative there</a:t>
            </a:r>
            <a:r>
              <a:rPr lang="bg-BG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many more things to do than just to open an R&amp;D Department</a:t>
            </a:r>
          </a:p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It is not enough for innovation to do well in one sector / one department</a:t>
            </a: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We need the right strategy, structures, capacities and culture to innovate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1" name="Google Shape;221;p15"/>
          <p:cNvSpPr txBox="1">
            <a:spLocks noGrp="1"/>
          </p:cNvSpPr>
          <p:nvPr>
            <p:ph type="sldNum" sz="quarter" idx="12"/>
          </p:nvPr>
        </p:nvSpPr>
        <p:spPr>
          <a:xfrm>
            <a:off x="6808279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10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18" name="Google Shape;218;p15"/>
          <p:cNvSpPr/>
          <p:nvPr/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5"/>
          <p:cNvSpPr/>
          <p:nvPr/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9525" cap="flat" cmpd="sng">
            <a:solidFill>
              <a:srgbClr val="D5D5D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3761F98-CF39-BB87-5698-CAE483513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1"/>
            <a:ext cx="2103427" cy="8413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6"/>
          <p:cNvSpPr txBox="1">
            <a:spLocks noGrp="1"/>
          </p:cNvSpPr>
          <p:nvPr>
            <p:ph type="title"/>
          </p:nvPr>
        </p:nvSpPr>
        <p:spPr>
          <a:xfrm>
            <a:off x="2508162" y="1216086"/>
            <a:ext cx="4117668" cy="623865"/>
          </a:xfrm>
        </p:spPr>
        <p:txBody>
          <a:bodyPr spcFirstLastPara="1" vert="horz" lIns="228600" tIns="228600" rIns="228600" bIns="0" rtlCol="0" anchor="b" anchorCtr="0">
            <a:normAutofit fontScale="90000"/>
          </a:bodyPr>
          <a:lstStyle/>
          <a:p>
            <a:pPr marL="0" marR="0" lvl="0" indent="0">
              <a:spcAft>
                <a:spcPts val="0"/>
              </a:spcAft>
              <a:buClr>
                <a:schemeClr val="dk2"/>
              </a:buClr>
              <a:buSzPts val="2800"/>
            </a:pPr>
            <a:r>
              <a:rPr lang="en-US" dirty="0"/>
              <a:t>How?</a:t>
            </a:r>
            <a:endParaRPr lang="el-GR" u="none" strike="noStrike" dirty="0"/>
          </a:p>
        </p:txBody>
      </p:sp>
      <p:sp>
        <p:nvSpPr>
          <p:cNvPr id="229" name="Google Shape;229;p16"/>
          <p:cNvSpPr/>
          <p:nvPr/>
        </p:nvSpPr>
        <p:spPr>
          <a:xfrm>
            <a:off x="3680043" y="2452949"/>
            <a:ext cx="1773906" cy="535578"/>
          </a:xfrm>
          <a:prstGeom prst="rect">
            <a:avLst/>
          </a:prstGeom>
        </p:spPr>
        <p:txBody>
          <a:bodyPr spcFirstLastPara="1" vert="horz" lIns="91440" tIns="0" rIns="91440" bIns="45720" rtlCol="0" anchorCtr="0">
            <a:noAutofit/>
          </a:bodyPr>
          <a:lstStyle/>
          <a:p>
            <a:pPr marR="0" algn="ctr" defTabSz="68580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110000"/>
            </a:pPr>
            <a:r>
              <a:rPr lang="en-GB" sz="2400" u="none" strike="noStrike" kern="1200" cap="none" dirty="0">
                <a:solidFill>
                  <a:srgbClr val="FFFE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Design</a:t>
            </a:r>
          </a:p>
          <a:p>
            <a:pPr marR="0" algn="ctr" defTabSz="68580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110000"/>
            </a:pPr>
            <a:r>
              <a:rPr lang="en-GB" sz="2400" dirty="0">
                <a:solidFill>
                  <a:srgbClr val="FFFEFF"/>
                </a:solidFill>
                <a:latin typeface="Calibri" panose="020F0502020204030204" pitchFamily="34" charset="0"/>
              </a:rPr>
              <a:t>Organise</a:t>
            </a:r>
          </a:p>
          <a:p>
            <a:pPr marR="0" algn="ctr" defTabSz="68580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110000"/>
            </a:pPr>
            <a:r>
              <a:rPr lang="en-GB" sz="2400" u="none" strike="noStrike" kern="1200" cap="none" dirty="0">
                <a:solidFill>
                  <a:srgbClr val="FFFE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Leadership</a:t>
            </a:r>
          </a:p>
          <a:p>
            <a:pPr marR="0" algn="ctr" defTabSz="68580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110000"/>
            </a:pPr>
            <a:r>
              <a:rPr lang="en-GB" sz="2400" dirty="0">
                <a:solidFill>
                  <a:srgbClr val="FFFEFF"/>
                </a:solidFill>
                <a:latin typeface="Calibri" panose="020F0502020204030204" pitchFamily="34" charset="0"/>
              </a:rPr>
              <a:t>Control</a:t>
            </a:r>
            <a:endParaRPr lang="en-GB" sz="2400" u="none" strike="noStrike" kern="1200" cap="none" dirty="0">
              <a:solidFill>
                <a:srgbClr val="FFFEFF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8" name="Google Shape;228;p16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algn="ctr">
              <a:spcAft>
                <a:spcPts val="600"/>
              </a:spcAft>
              <a:buClr>
                <a:srgbClr val="FFFFFF"/>
              </a:buClr>
              <a:buSzPts val="1800"/>
            </a:pPr>
            <a:fld id="{00000000-1234-1234-1234-123412341234}" type="slidenum">
              <a:rPr lang="en-US"/>
              <a:pPr marR="0" algn="ctr">
                <a:spcAft>
                  <a:spcPts val="600"/>
                </a:spcAft>
                <a:buClr>
                  <a:srgbClr val="FFFFFF"/>
                </a:buClr>
                <a:buSzPts val="1800"/>
              </a:pPr>
              <a:t>11</a:t>
            </a:fld>
            <a:endParaRPr lang="en-US"/>
          </a:p>
        </p:txBody>
      </p:sp>
      <p:sp>
        <p:nvSpPr>
          <p:cNvPr id="230" name="Google Shape;230;p16" hidden="1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/>
              <a:t>24/10/20</a:t>
            </a:r>
            <a:endParaRPr lang="en-GR"/>
          </a:p>
        </p:txBody>
      </p: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2ACD92E-50A5-DE9F-49A0-3DE73842F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1"/>
            <a:ext cx="2103427" cy="84137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7"/>
          <p:cNvSpPr txBox="1">
            <a:spLocks noGrp="1"/>
          </p:cNvSpPr>
          <p:nvPr>
            <p:ph type="title"/>
          </p:nvPr>
        </p:nvSpPr>
        <p:spPr>
          <a:xfrm>
            <a:off x="457200" y="462797"/>
            <a:ext cx="8229600" cy="383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Calibri"/>
              <a:buNone/>
            </a:pP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New product Development (NPD) The innovation funnel </a:t>
            </a:r>
            <a:endParaRPr sz="216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7"/>
          <p:cNvSpPr>
            <a:spLocks noGrp="1"/>
          </p:cNvSpPr>
          <p:nvPr>
            <p:ph type="sldNum" sz="quarter" idx="12"/>
          </p:nvPr>
        </p:nvSpPr>
        <p:spPr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8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7"/>
          <p:cNvSpPr txBox="1"/>
          <p:nvPr/>
        </p:nvSpPr>
        <p:spPr>
          <a:xfrm>
            <a:off x="652671" y="1712605"/>
            <a:ext cx="7842341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u="none" strike="noStrike" cap="none" dirty="0"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7"/>
          <p:cNvSpPr/>
          <p:nvPr/>
        </p:nvSpPr>
        <p:spPr>
          <a:xfrm>
            <a:off x="5692983" y="6219096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4D75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u="none" strike="noStrike" cap="none"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12</a:t>
            </a:fld>
            <a:endParaRPr sz="1200" u="none" strike="noStrike" cap="none" dirty="0"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239" name="Google Shape;239;p17"/>
          <p:cNvSpPr/>
          <p:nvPr/>
        </p:nvSpPr>
        <p:spPr>
          <a:xfrm>
            <a:off x="133558" y="394558"/>
            <a:ext cx="8305800" cy="452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u="none" strike="noStrike" cap="none" dirty="0">
              <a:latin typeface="Calibri" panose="020F0502020204030204" pitchFamily="34" charset="0"/>
              <a:ea typeface="Cambria"/>
              <a:cs typeface="Calibri" panose="020F0502020204030204" pitchFamily="34" charset="0"/>
              <a:sym typeface="Cambria"/>
            </a:endParaRPr>
          </a:p>
        </p:txBody>
      </p:sp>
      <p:pic>
        <p:nvPicPr>
          <p:cNvPr id="240" name="Google Shape;240;p17" descr="M05NF0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222" y="1133772"/>
            <a:ext cx="8305800" cy="508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EE96932-4D88-4A02-2486-F2C842976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573" y="0"/>
            <a:ext cx="2103427" cy="84137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"/>
          <p:cNvSpPr txBox="1">
            <a:spLocks noGrp="1"/>
          </p:cNvSpPr>
          <p:nvPr>
            <p:ph type="title"/>
          </p:nvPr>
        </p:nvSpPr>
        <p:spPr>
          <a:xfrm>
            <a:off x="457200" y="940960"/>
            <a:ext cx="8229600" cy="519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None/>
            </a:pPr>
            <a:r>
              <a:rPr lang="en-GB" sz="2400" u="none" strike="noStrike" cap="none" dirty="0">
                <a:solidFill>
                  <a:srgbClr val="000000"/>
                </a:solidFill>
                <a:ea typeface="Verdana"/>
                <a:cs typeface="Calibri" panose="020F0502020204030204" pitchFamily="34" charset="0"/>
                <a:sym typeface="Verdana"/>
              </a:rPr>
              <a:t>Conditions favouring the development of innovations in organizations</a:t>
            </a:r>
            <a:endParaRPr sz="2400" u="none" strike="noStrike" cap="none" dirty="0">
              <a:solidFill>
                <a:srgbClr val="000000"/>
              </a:solidFill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255" name="Google Shape;255;p19"/>
          <p:cNvSpPr>
            <a:spLocks noGrp="1"/>
          </p:cNvSpPr>
          <p:nvPr>
            <p:ph type="sldNum" sz="quarter" idx="12"/>
          </p:nvPr>
        </p:nvSpPr>
        <p:spPr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9"/>
          <p:cNvSpPr/>
          <p:nvPr/>
        </p:nvSpPr>
        <p:spPr>
          <a:xfrm>
            <a:off x="5811950" y="6563328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u="none" strike="noStrike" cap="none" dirty="0">
              <a:solidFill>
                <a:srgbClr val="004D75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BD1C328-15DA-95E4-0D63-BA9A00EF2411}"/>
              </a:ext>
            </a:extLst>
          </p:cNvPr>
          <p:cNvGrpSpPr/>
          <p:nvPr/>
        </p:nvGrpSpPr>
        <p:grpSpPr>
          <a:xfrm>
            <a:off x="3557686" y="1602629"/>
            <a:ext cx="4921467" cy="3643476"/>
            <a:chOff x="260795" y="1115315"/>
            <a:chExt cx="7450116" cy="5031294"/>
          </a:xfrm>
        </p:grpSpPr>
        <p:sp>
          <p:nvSpPr>
            <p:cNvPr id="257" name="Google Shape;257;p19"/>
            <p:cNvSpPr/>
            <p:nvPr/>
          </p:nvSpPr>
          <p:spPr>
            <a:xfrm>
              <a:off x="457200" y="1128110"/>
              <a:ext cx="7253711" cy="5018499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8000"/>
                </a:buClr>
                <a:buSzPts val="2000"/>
                <a:buFont typeface="Calibri"/>
                <a:buNone/>
              </a:pPr>
              <a:endParaRPr sz="2000" b="0" i="0" u="none" strike="noStrike" cap="none" dirty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9"/>
            <p:cNvSpPr/>
            <p:nvPr/>
          </p:nvSpPr>
          <p:spPr>
            <a:xfrm>
              <a:off x="1796263" y="1115315"/>
              <a:ext cx="4645782" cy="1897210"/>
            </a:xfrm>
            <a:prstGeom prst="irregularSeal2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400"/>
                <a:buFont typeface="Calibri"/>
                <a:buNone/>
              </a:pPr>
              <a:r>
                <a:rPr lang="en-US" sz="1400" b="0" i="0" u="none" strike="noStrike" cap="none" dirty="0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rPr>
                <a:t>Behaviours</a:t>
              </a:r>
              <a:endParaRPr sz="1400" b="0" i="0" u="none" strike="noStrike" cap="none" dirty="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9"/>
            <p:cNvSpPr/>
            <p:nvPr/>
          </p:nvSpPr>
          <p:spPr>
            <a:xfrm>
              <a:off x="260795" y="2635059"/>
              <a:ext cx="4398338" cy="1655762"/>
            </a:xfrm>
            <a:prstGeom prst="irregularSeal2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 cap="flat" cmpd="sng">
              <a:solidFill>
                <a:schemeClr val="accent4">
                  <a:lumMod val="60000"/>
                  <a:lumOff val="4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 dirty="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Organization</a:t>
              </a:r>
              <a:endParaRPr sz="1600" b="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9"/>
            <p:cNvSpPr/>
            <p:nvPr/>
          </p:nvSpPr>
          <p:spPr>
            <a:xfrm>
              <a:off x="4532697" y="4165052"/>
              <a:ext cx="1800224" cy="1511300"/>
            </a:xfrm>
            <a:prstGeom prst="irregularSeal1">
              <a:avLst/>
            </a:prstGeom>
            <a:solidFill>
              <a:srgbClr val="FFFF00"/>
            </a:solidFill>
            <a:ln w="9525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669900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 dirty="0">
                  <a:solidFill>
                    <a:srgbClr val="669900"/>
                  </a:solidFill>
                  <a:latin typeface="Calibri"/>
                  <a:ea typeface="Calibri"/>
                  <a:cs typeface="Calibri"/>
                  <a:sym typeface="Calibri"/>
                </a:rPr>
                <a:t>Roles</a:t>
              </a:r>
              <a:endParaRPr sz="1600" b="0" i="0" u="none" strike="noStrike" cap="none" dirty="0">
                <a:solidFill>
                  <a:srgbClr val="6699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9"/>
            <p:cNvSpPr/>
            <p:nvPr/>
          </p:nvSpPr>
          <p:spPr>
            <a:xfrm>
              <a:off x="1743241" y="4020590"/>
              <a:ext cx="3141180" cy="1655762"/>
            </a:xfrm>
            <a:prstGeom prst="irregularSeal1">
              <a:avLst/>
            </a:prstGeom>
            <a:solidFill>
              <a:schemeClr val="accent6">
                <a:lumMod val="75000"/>
              </a:schemeClr>
            </a:solidFill>
            <a:ln w="9525" cap="flat" cmpd="sng">
              <a:solidFill>
                <a:schemeClr val="accent6">
                  <a:lumMod val="7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 dirty="0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rPr>
                <a:t>Leadership</a:t>
              </a:r>
              <a:endParaRPr sz="1600" b="0" i="0" u="none" strike="noStrike" cap="none" dirty="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9"/>
            <p:cNvSpPr/>
            <p:nvPr/>
          </p:nvSpPr>
          <p:spPr>
            <a:xfrm>
              <a:off x="4119154" y="2399630"/>
              <a:ext cx="3141180" cy="1849265"/>
            </a:xfrm>
            <a:prstGeom prst="irregularSeal1">
              <a:avLst/>
            </a:prstGeom>
            <a:solidFill>
              <a:schemeClr val="accent4">
                <a:lumMod val="75000"/>
              </a:schemeClr>
            </a:solidFill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Culture</a:t>
              </a:r>
              <a:endParaRPr sz="1600" b="0" i="0" u="none" strike="noStrike" cap="none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F995D3F-CA51-EF5B-D2D2-471E9A3F5021}"/>
              </a:ext>
            </a:extLst>
          </p:cNvPr>
          <p:cNvSpPr txBox="1"/>
          <p:nvPr/>
        </p:nvSpPr>
        <p:spPr>
          <a:xfrm>
            <a:off x="604844" y="3059668"/>
            <a:ext cx="2479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The innovative organization</a:t>
            </a:r>
            <a:endParaRPr lang="en-GR" sz="1600" dirty="0">
              <a:latin typeface="Calibri" panose="020F0502020204030204" pitchFamily="34" charset="0"/>
            </a:endParaRPr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C36AAF5-6D92-BBF2-C8DC-EAEBEBC2F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1"/>
            <a:ext cx="2103427" cy="84137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20" descr="j0235319"/>
          <p:cNvPicPr preferRelativeResize="0"/>
          <p:nvPr/>
        </p:nvPicPr>
        <p:blipFill rotWithShape="1">
          <a:blip r:embed="rId3"/>
          <a:stretch/>
        </p:blipFill>
        <p:spPr>
          <a:xfrm>
            <a:off x="5323096" y="1503530"/>
            <a:ext cx="3486368" cy="3563921"/>
          </a:xfrm>
          <a:prstGeom prst="rect">
            <a:avLst/>
          </a:prstGeom>
          <a:noFill/>
          <a:ln w="9525" cap="sq">
            <a:noFill/>
            <a:miter lim="800000"/>
          </a:ln>
          <a:effectLst/>
        </p:spPr>
      </p:pic>
      <p:sp>
        <p:nvSpPr>
          <p:cNvPr id="268" name="Google Shape;268;p20"/>
          <p:cNvSpPr txBox="1">
            <a:spLocks noGrp="1"/>
          </p:cNvSpPr>
          <p:nvPr>
            <p:ph type="title"/>
          </p:nvPr>
        </p:nvSpPr>
        <p:spPr>
          <a:xfrm>
            <a:off x="664082" y="914514"/>
            <a:ext cx="4332485" cy="1178032"/>
          </a:xfrm>
        </p:spPr>
        <p:txBody>
          <a:bodyPr spcFirstLastPara="1" vert="horz" lIns="228600" tIns="228600" rIns="228600" bIns="0" rtlCol="0" anchor="b" anchorCtr="0">
            <a:normAutofit/>
          </a:bodyPr>
          <a:lstStyle/>
          <a:p>
            <a:pPr marL="0" marR="0" lvl="0" indent="0">
              <a:spcAft>
                <a:spcPts val="0"/>
              </a:spcAft>
              <a:buClr>
                <a:schemeClr val="dk2"/>
              </a:buClr>
              <a:buSzPts val="2000"/>
            </a:pPr>
            <a:r>
              <a:rPr lang="en-US" b="1" u="none" strike="noStrike" spc="0" dirty="0"/>
              <a:t>Organization</a:t>
            </a:r>
            <a:endParaRPr lang="el-GR" b="1" u="none" strike="noStrike" spc="0" dirty="0"/>
          </a:p>
        </p:txBody>
      </p:sp>
      <p:sp>
        <p:nvSpPr>
          <p:cNvPr id="271" name="Google Shape;271;p20"/>
          <p:cNvSpPr txBox="1"/>
          <p:nvPr/>
        </p:nvSpPr>
        <p:spPr>
          <a:xfrm>
            <a:off x="664081" y="2563705"/>
            <a:ext cx="4332485" cy="558637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Autofit/>
          </a:bodyPr>
          <a:lstStyle/>
          <a:p>
            <a:pPr marR="0" algn="ctr" defTabSz="68580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110000"/>
            </a:pPr>
            <a:r>
              <a:rPr lang="en-GB" u="none" strike="noStrike" kern="1200" cap="none" dirty="0">
                <a:solidFill>
                  <a:srgbClr val="FFFE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How do we operate?</a:t>
            </a:r>
          </a:p>
          <a:p>
            <a:pPr marR="0" algn="ctr" defTabSz="68580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110000"/>
            </a:pPr>
            <a:endParaRPr lang="en-GB" u="none" strike="noStrike" kern="1200" cap="none" dirty="0">
              <a:solidFill>
                <a:srgbClr val="FFFEFF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pPr marR="0" algn="ctr" defTabSz="68580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110000"/>
            </a:pPr>
            <a:r>
              <a:rPr lang="en-GB" u="none" strike="noStrike" kern="1200" cap="none" dirty="0">
                <a:solidFill>
                  <a:srgbClr val="FFFE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Who will we work with?</a:t>
            </a:r>
          </a:p>
          <a:p>
            <a:pPr marR="0" algn="ctr" defTabSz="68580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110000"/>
            </a:pPr>
            <a:endParaRPr lang="en-GB" u="none" strike="noStrike" kern="1200" cap="none" dirty="0">
              <a:solidFill>
                <a:srgbClr val="FFFEFF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pPr marR="0" algn="ctr" defTabSz="68580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110000"/>
            </a:pPr>
            <a:r>
              <a:rPr lang="en-GB" u="none" strike="noStrike" kern="1200" cap="none" dirty="0">
                <a:solidFill>
                  <a:srgbClr val="FFFE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How can we get organized?</a:t>
            </a:r>
          </a:p>
        </p:txBody>
      </p:sp>
      <p:sp>
        <p:nvSpPr>
          <p:cNvPr id="269" name="Google Shape;269;p20"/>
          <p:cNvSpPr>
            <a:spLocks noGrp="1"/>
          </p:cNvSpPr>
          <p:nvPr>
            <p:ph type="sldNum" sz="quarter" idx="12"/>
          </p:nvPr>
        </p:nvSpPr>
        <p:spPr>
          <a:xfrm>
            <a:off x="4371283" y="320040"/>
            <a:ext cx="685800" cy="320040"/>
          </a:xfr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algn="ctr">
              <a:spcAft>
                <a:spcPts val="600"/>
              </a:spcAft>
              <a:buClr>
                <a:srgbClr val="FFFFFF"/>
              </a:buClr>
              <a:buSzPts val="1800"/>
            </a:pPr>
            <a:fld id="{00000000-1234-1234-1234-123412341234}" type="slidenum">
              <a:rPr lang="en-US"/>
              <a:pPr marR="0" algn="ctr">
                <a:spcAft>
                  <a:spcPts val="600"/>
                </a:spcAft>
                <a:buClr>
                  <a:srgbClr val="FFFFFF"/>
                </a:buClr>
                <a:buSzPts val="1800"/>
              </a:pPr>
              <a:t>14</a:t>
            </a:fld>
            <a:endParaRPr lang="en-US"/>
          </a:p>
        </p:txBody>
      </p:sp>
      <p:sp>
        <p:nvSpPr>
          <p:cNvPr id="272" name="Google Shape;272;p20" hidden="1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/>
              <a:t>24/10/20</a:t>
            </a:r>
            <a:endParaRPr lang="en-GR"/>
          </a:p>
        </p:txBody>
      </p: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0F372B6-12BF-245E-CC12-30A5CF464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1"/>
            <a:ext cx="2103427" cy="84137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1"/>
          <p:cNvSpPr txBox="1">
            <a:spLocks noGrp="1"/>
          </p:cNvSpPr>
          <p:nvPr>
            <p:ph type="title"/>
          </p:nvPr>
        </p:nvSpPr>
        <p:spPr>
          <a:xfrm>
            <a:off x="666474" y="2349925"/>
            <a:ext cx="2624234" cy="2456442"/>
          </a:xfrm>
        </p:spPr>
        <p:txBody>
          <a:bodyPr spcFirstLastPara="1" vert="horz" lIns="228600" tIns="228600" rIns="228600" bIns="228600" rtlCol="0" anchor="ctr" anchorCtr="0">
            <a:normAutofit/>
          </a:bodyPr>
          <a:lstStyle/>
          <a:p>
            <a:pPr marL="0" marR="0" lvl="0" indent="0">
              <a:spcAft>
                <a:spcPts val="0"/>
              </a:spcAft>
              <a:buClr>
                <a:schemeClr val="dk2"/>
              </a:buClr>
              <a:buSzPts val="2400"/>
            </a:pPr>
            <a:r>
              <a:rPr lang="en-US" u="none" strike="noStrike" dirty="0"/>
              <a:t>Organization</a:t>
            </a:r>
            <a:endParaRPr lang="el-GR" u="none" strike="noStrike" dirty="0"/>
          </a:p>
        </p:txBody>
      </p:sp>
      <p:sp>
        <p:nvSpPr>
          <p:cNvPr id="278" name="Google Shape;278;p21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algn="ctr">
              <a:spcAft>
                <a:spcPts val="600"/>
              </a:spcAft>
              <a:buClr>
                <a:srgbClr val="FFFFFF"/>
              </a:buClr>
              <a:buSzPts val="1800"/>
            </a:pPr>
            <a:fld id="{00000000-1234-1234-1234-123412341234}" type="slidenum">
              <a:rPr lang="en-US"/>
              <a:pPr marR="0" algn="ctr">
                <a:spcAft>
                  <a:spcPts val="600"/>
                </a:spcAft>
                <a:buClr>
                  <a:srgbClr val="FFFFFF"/>
                </a:buClr>
                <a:buSzPts val="1800"/>
              </a:pPr>
              <a:t>15</a:t>
            </a:fld>
            <a:endParaRPr lang="en-US"/>
          </a:p>
        </p:txBody>
      </p:sp>
      <p:sp>
        <p:nvSpPr>
          <p:cNvPr id="280" name="Google Shape;280;p21" hidden="1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/>
              <a:t>24/10/20</a:t>
            </a:r>
            <a:endParaRPr lang="en-GR"/>
          </a:p>
        </p:txBody>
      </p: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A8C4DCA-3B21-E039-A14C-9FE0283B5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1"/>
            <a:ext cx="2103427" cy="8413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57E92D-6DDB-0C73-FB95-045981855644}"/>
              </a:ext>
            </a:extLst>
          </p:cNvPr>
          <p:cNvSpPr txBox="1"/>
          <p:nvPr/>
        </p:nvSpPr>
        <p:spPr>
          <a:xfrm>
            <a:off x="3777495" y="1731486"/>
            <a:ext cx="51524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latin typeface="Calibri" panose="020F0502020204030204" pitchFamily="34" charset="0"/>
                <a:cs typeface="Calibri" panose="020F0502020204030204" pitchFamily="34" charset="0"/>
              </a:rPr>
              <a:t>A special mix of people with different backgrounds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latin typeface="Calibri" panose="020F0502020204030204" pitchFamily="34" charset="0"/>
                <a:cs typeface="Calibri" panose="020F0502020204030204" pitchFamily="34" charset="0"/>
              </a:rPr>
              <a:t>Diversity of experiences / expertise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400" b="0" i="0" dirty="0">
                <a:latin typeface="Calibri" panose="020F0502020204030204" pitchFamily="34" charset="0"/>
                <a:cs typeface="Calibri" panose="020F0502020204030204" pitchFamily="34" charset="0"/>
              </a:rPr>
              <a:t>range of different perspectives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latin typeface="Calibri" panose="020F0502020204030204" pitchFamily="34" charset="0"/>
                <a:cs typeface="Calibri" panose="020F0502020204030204" pitchFamily="34" charset="0"/>
              </a:rPr>
              <a:t>Closed-knit groups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latin typeface="Calibri" panose="020F0502020204030204" pitchFamily="34" charset="0"/>
                <a:cs typeface="Calibri" panose="020F0502020204030204" pitchFamily="34" charset="0"/>
              </a:rPr>
              <a:t>Absence of hierarchy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latin typeface="Calibri" panose="020F0502020204030204" pitchFamily="34" charset="0"/>
                <a:cs typeface="Calibri" panose="020F0502020204030204" pitchFamily="34" charset="0"/>
              </a:rPr>
              <a:t>In business ideas there is equality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latin typeface="Calibri" panose="020F0502020204030204" pitchFamily="34" charset="0"/>
                <a:cs typeface="Calibri" panose="020F0502020204030204" pitchFamily="34" charset="0"/>
              </a:rPr>
              <a:t>Absence of titles, symbols, status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latin typeface="Calibri" panose="020F0502020204030204" pitchFamily="34" charset="0"/>
                <a:cs typeface="Calibri" panose="020F0502020204030204" pitchFamily="34" charset="0"/>
              </a:rPr>
              <a:t>Real connoisseurs are usually close to the action</a:t>
            </a:r>
            <a:endParaRPr lang="en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AF3D72-DB8B-A0A0-B76B-21FAACAFCED7}"/>
              </a:ext>
            </a:extLst>
          </p:cNvPr>
          <p:cNvSpPr txBox="1"/>
          <p:nvPr/>
        </p:nvSpPr>
        <p:spPr>
          <a:xfrm>
            <a:off x="4280726" y="1087902"/>
            <a:ext cx="3181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latin typeface="Calibri" panose="020F0502020204030204" pitchFamily="34" charset="0"/>
                <a:cs typeface="Calibri" panose="020F0502020204030204" pitchFamily="34" charset="0"/>
              </a:rPr>
              <a:t>Innovation can be facilitated by: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3"/>
          <p:cNvSpPr txBox="1">
            <a:spLocks noGrp="1"/>
          </p:cNvSpPr>
          <p:nvPr>
            <p:ph type="title"/>
          </p:nvPr>
        </p:nvSpPr>
        <p:spPr>
          <a:xfrm>
            <a:off x="666474" y="2352026"/>
            <a:ext cx="2625898" cy="1223298"/>
          </a:xfrm>
        </p:spPr>
        <p:txBody>
          <a:bodyPr spcFirstLastPara="1" vert="horz" lIns="228600" tIns="228600" rIns="228600" bIns="0" rtlCol="0" anchor="b" anchorCtr="0">
            <a:normAutofit/>
          </a:bodyPr>
          <a:lstStyle/>
          <a:p>
            <a:pPr marL="0" marR="0" lvl="0" indent="0">
              <a:spcAft>
                <a:spcPts val="0"/>
              </a:spcAft>
              <a:buClr>
                <a:schemeClr val="dk2"/>
              </a:buClr>
              <a:buSzPts val="2160"/>
            </a:pPr>
            <a:r>
              <a:rPr lang="en-US" dirty="0" err="1"/>
              <a:t>B</a:t>
            </a:r>
            <a:r>
              <a:rPr lang="en-US" u="none" strike="noStrike" dirty="0" err="1"/>
              <a:t>ehaviours</a:t>
            </a:r>
            <a:endParaRPr lang="el-GR" u="none" strike="noStrike" dirty="0"/>
          </a:p>
        </p:txBody>
      </p:sp>
      <p:pic>
        <p:nvPicPr>
          <p:cNvPr id="288" name="Google Shape;288;p23" descr="j0233018"/>
          <p:cNvPicPr preferRelativeResize="0"/>
          <p:nvPr/>
        </p:nvPicPr>
        <p:blipFill rotWithShape="1">
          <a:blip r:embed="rId3"/>
          <a:stretch/>
        </p:blipFill>
        <p:spPr>
          <a:xfrm>
            <a:off x="3832488" y="1036687"/>
            <a:ext cx="4706276" cy="4782183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3"/>
          <p:cNvSpPr txBox="1"/>
          <p:nvPr/>
        </p:nvSpPr>
        <p:spPr>
          <a:xfrm>
            <a:off x="666474" y="3580186"/>
            <a:ext cx="2625898" cy="1221164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R="0" algn="ctr" defTabSz="68580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110000"/>
            </a:pPr>
            <a:r>
              <a:rPr lang="en-GB" sz="1200" u="none" strike="noStrike" kern="1200" cap="none" dirty="0">
                <a:solidFill>
                  <a:srgbClr val="FFFE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What kind of </a:t>
            </a:r>
            <a:r>
              <a:rPr lang="en-GB" sz="1200" u="none" strike="noStrike" kern="1200" cap="none" dirty="0" err="1">
                <a:solidFill>
                  <a:srgbClr val="FFFE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behavior</a:t>
            </a:r>
            <a:r>
              <a:rPr lang="en-GB" sz="1200" u="none" strike="noStrike" kern="1200" cap="none" dirty="0">
                <a:solidFill>
                  <a:srgbClr val="FFFE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GB" sz="1200" u="none" strike="noStrike" kern="1200" cap="none" dirty="0" err="1">
                <a:solidFill>
                  <a:srgbClr val="FFFE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favors</a:t>
            </a:r>
            <a:r>
              <a:rPr lang="en-GB" sz="1200" u="none" strike="noStrike" kern="1200" cap="none" dirty="0">
                <a:solidFill>
                  <a:srgbClr val="FFFE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innovation?</a:t>
            </a:r>
          </a:p>
        </p:txBody>
      </p:sp>
      <p:sp>
        <p:nvSpPr>
          <p:cNvPr id="286" name="Google Shape;286;p23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algn="ctr">
              <a:spcAft>
                <a:spcPts val="600"/>
              </a:spcAft>
              <a:buClr>
                <a:srgbClr val="FFFFFF"/>
              </a:buClr>
              <a:buSzPts val="1800"/>
            </a:pPr>
            <a:fld id="{00000000-1234-1234-1234-123412341234}" type="slidenum">
              <a:rPr lang="en-US"/>
              <a:pPr marR="0" algn="ctr">
                <a:spcAft>
                  <a:spcPts val="600"/>
                </a:spcAft>
                <a:buClr>
                  <a:srgbClr val="FFFFFF"/>
                </a:buClr>
                <a:buSzPts val="1800"/>
              </a:pPr>
              <a:t>16</a:t>
            </a:fld>
            <a:endParaRPr lang="en-US"/>
          </a:p>
        </p:txBody>
      </p:sp>
      <p:sp>
        <p:nvSpPr>
          <p:cNvPr id="289" name="Google Shape;289;p23" hidden="1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/>
              <a:t>24/10/20</a:t>
            </a:r>
            <a:endParaRPr lang="en-GR"/>
          </a:p>
        </p:txBody>
      </p: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F1BD5D5-8DA9-4723-79B0-1CC8299F5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1"/>
            <a:ext cx="2103427" cy="84137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4"/>
          <p:cNvSpPr txBox="1">
            <a:spLocks noGrp="1"/>
          </p:cNvSpPr>
          <p:nvPr>
            <p:ph type="title"/>
          </p:nvPr>
        </p:nvSpPr>
        <p:spPr>
          <a:xfrm>
            <a:off x="666474" y="2352026"/>
            <a:ext cx="2625898" cy="1223298"/>
          </a:xfrm>
        </p:spPr>
        <p:txBody>
          <a:bodyPr spcFirstLastPara="1" vert="horz" lIns="228600" tIns="228600" rIns="228600" bIns="0" rtlCol="0" anchor="b" anchorCtr="0">
            <a:normAutofit/>
          </a:bodyPr>
          <a:lstStyle/>
          <a:p>
            <a:pPr marL="0" marR="0" lvl="0" indent="0"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US" u="none" strike="noStrike" dirty="0" err="1"/>
              <a:t>Behaviours</a:t>
            </a:r>
            <a:r>
              <a:rPr lang="el-GR" u="none" strike="noStrike" dirty="0"/>
              <a:t> </a:t>
            </a:r>
          </a:p>
        </p:txBody>
      </p:sp>
      <p:sp>
        <p:nvSpPr>
          <p:cNvPr id="296" name="Google Shape;296;p24"/>
          <p:cNvSpPr txBox="1"/>
          <p:nvPr/>
        </p:nvSpPr>
        <p:spPr>
          <a:xfrm>
            <a:off x="3832488" y="802809"/>
            <a:ext cx="4706276" cy="524994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 fontScale="92500" lnSpcReduction="10000"/>
          </a:bodyPr>
          <a:lstStyle/>
          <a:p>
            <a:pPr marL="285750" marR="0" lvl="0" indent="-171450" defTabSz="685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2000" u="none" strike="noStrike" cap="none" dirty="0">
                <a:latin typeface="Calibri" panose="020F0502020204030204" pitchFamily="34" charset="0"/>
              </a:rPr>
              <a:t>Willingness to get out of the business and learn: Don't stay at your desk</a:t>
            </a:r>
          </a:p>
          <a:p>
            <a:pPr marL="285750" marR="0" lvl="0" indent="-171450" defTabSz="685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GB" sz="2000" u="none" strike="noStrike" cap="none" dirty="0">
              <a:latin typeface="Calibri" panose="020F0502020204030204" pitchFamily="34" charset="0"/>
            </a:endParaRPr>
          </a:p>
          <a:p>
            <a:pPr marL="285750" marR="0" lvl="0" indent="-171450" defTabSz="685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2000" u="none" strike="noStrike" cap="none" dirty="0">
                <a:latin typeface="Calibri" panose="020F0502020204030204" pitchFamily="34" charset="0"/>
              </a:rPr>
              <a:t>Pleasure / Fun</a:t>
            </a:r>
          </a:p>
          <a:p>
            <a:pPr marL="285750" marR="0" lvl="0" indent="-171450" defTabSz="685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GB" sz="2000" u="none" strike="noStrike" cap="none" dirty="0">
              <a:latin typeface="Calibri" panose="020F0502020204030204" pitchFamily="34" charset="0"/>
            </a:endParaRPr>
          </a:p>
          <a:p>
            <a:pPr marL="285750" marR="0" lvl="0" indent="-171450" defTabSz="685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2000" u="none" strike="noStrike" cap="none" dirty="0">
                <a:latin typeface="Calibri" panose="020F0502020204030204" pitchFamily="34" charset="0"/>
              </a:rPr>
              <a:t>Challenging fixed opinions (</a:t>
            </a:r>
            <a:r>
              <a:rPr lang="en-GB" sz="2000" u="none" strike="noStrike" cap="none" dirty="0" err="1">
                <a:latin typeface="Calibri" panose="020F0502020204030204" pitchFamily="34" charset="0"/>
              </a:rPr>
              <a:t>ie</a:t>
            </a:r>
            <a:r>
              <a:rPr lang="en-GB" sz="2000" u="none" strike="noStrike" cap="none" dirty="0">
                <a:latin typeface="Calibri" panose="020F0502020204030204" pitchFamily="34" charset="0"/>
              </a:rPr>
              <a:t> even the boss's)</a:t>
            </a:r>
          </a:p>
          <a:p>
            <a:pPr marL="285750" marR="0" lvl="0" indent="-171450" defTabSz="685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GB" sz="2000" u="none" strike="noStrike" cap="none" dirty="0">
              <a:latin typeface="Calibri" panose="020F0502020204030204" pitchFamily="34" charset="0"/>
            </a:endParaRPr>
          </a:p>
          <a:p>
            <a:pPr marL="285750" marR="0" lvl="0" indent="-171450" defTabSz="685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</a:rPr>
              <a:t>T</a:t>
            </a:r>
            <a:r>
              <a:rPr lang="en-GB" sz="2000" u="none" strike="noStrike" cap="none" dirty="0">
                <a:latin typeface="Calibri" panose="020F0502020204030204" pitchFamily="34" charset="0"/>
              </a:rPr>
              <a:t>rial-and-error (i.e. experimentation)</a:t>
            </a:r>
          </a:p>
          <a:p>
            <a:pPr marL="285750" marR="0" lvl="0" indent="-171450" defTabSz="685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GB" sz="2000" u="none" strike="noStrike" cap="none" dirty="0">
              <a:latin typeface="Calibri" panose="020F0502020204030204" pitchFamily="34" charset="0"/>
            </a:endParaRPr>
          </a:p>
          <a:p>
            <a:pPr marL="285750" marR="0" lvl="0" indent="-171450" defTabSz="685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2000" u="none" strike="noStrike" cap="none" dirty="0">
                <a:latin typeface="Calibri" panose="020F0502020204030204" pitchFamily="34" charset="0"/>
              </a:rPr>
              <a:t>Don't ask for permission, ask to be forgiven</a:t>
            </a:r>
          </a:p>
          <a:p>
            <a:pPr marL="285750" marR="0" lvl="0" indent="-171450" defTabSz="685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GB" sz="2000" u="none" strike="noStrike" cap="none" dirty="0">
              <a:latin typeface="Calibri" panose="020F0502020204030204" pitchFamily="34" charset="0"/>
            </a:endParaRPr>
          </a:p>
          <a:p>
            <a:pPr marL="285750" marR="0" lvl="0" indent="-171450" defTabSz="685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2000" u="none" strike="noStrike" cap="none" dirty="0">
                <a:latin typeface="Calibri" panose="020F0502020204030204" pitchFamily="34" charset="0"/>
              </a:rPr>
              <a:t>The willingness to take risks</a:t>
            </a:r>
            <a:endParaRPr lang="el-GR" sz="2000" u="none" strike="noStrike" cap="none" dirty="0">
              <a:latin typeface="Calibri" panose="020F0502020204030204" pitchFamily="34" charset="0"/>
            </a:endParaRPr>
          </a:p>
        </p:txBody>
      </p:sp>
      <p:sp>
        <p:nvSpPr>
          <p:cNvPr id="302" name="Text Placeholder 3">
            <a:extLst>
              <a:ext uri="{FF2B5EF4-FFF2-40B4-BE49-F238E27FC236}">
                <a16:creationId xmlns:a16="http://schemas.microsoft.com/office/drawing/2014/main" id="{541E2FB4-AC08-D173-7454-38221CB80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6474" y="3580186"/>
            <a:ext cx="2625898" cy="1221164"/>
          </a:xfrm>
        </p:spPr>
        <p:txBody>
          <a:bodyPr/>
          <a:lstStyle/>
          <a:p>
            <a:endParaRPr lang="en-US"/>
          </a:p>
        </p:txBody>
      </p:sp>
      <p:sp>
        <p:nvSpPr>
          <p:cNvPr id="295" name="Google Shape;295;p24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algn="ctr">
              <a:spcAft>
                <a:spcPts val="600"/>
              </a:spcAft>
              <a:buClr>
                <a:srgbClr val="FFFFFF"/>
              </a:buClr>
              <a:buSzPts val="1800"/>
            </a:pPr>
            <a:fld id="{00000000-1234-1234-1234-123412341234}" type="slidenum">
              <a:rPr lang="en-US"/>
              <a:pPr marR="0" algn="ctr">
                <a:spcAft>
                  <a:spcPts val="600"/>
                </a:spcAft>
                <a:buClr>
                  <a:srgbClr val="FFFFFF"/>
                </a:buClr>
                <a:buSzPts val="1800"/>
              </a:pPr>
              <a:t>17</a:t>
            </a:fld>
            <a:endParaRPr lang="en-US"/>
          </a:p>
        </p:txBody>
      </p:sp>
      <p:sp>
        <p:nvSpPr>
          <p:cNvPr id="297" name="Google Shape;297;p24" hidden="1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/>
              <a:t>24/10/20</a:t>
            </a:r>
            <a:endParaRPr lang="en-GR"/>
          </a:p>
        </p:txBody>
      </p: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7EB34A9-EBAE-A384-E649-E6AC204D3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1"/>
            <a:ext cx="2103427" cy="84137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6"/>
          <p:cNvSpPr txBox="1">
            <a:spLocks noGrp="1"/>
          </p:cNvSpPr>
          <p:nvPr>
            <p:ph type="title"/>
          </p:nvPr>
        </p:nvSpPr>
        <p:spPr>
          <a:xfrm>
            <a:off x="666474" y="2349925"/>
            <a:ext cx="2624234" cy="2456442"/>
          </a:xfrm>
        </p:spPr>
        <p:txBody>
          <a:bodyPr spcFirstLastPara="1" vert="horz" lIns="228600" tIns="228600" rIns="228600" bIns="228600" rtlCol="0" anchor="ctr" anchorCtr="0">
            <a:normAutofit/>
          </a:bodyPr>
          <a:lstStyle/>
          <a:p>
            <a:pPr marL="0" marR="0" lvl="0" indent="0">
              <a:spcAft>
                <a:spcPts val="0"/>
              </a:spcAft>
              <a:buClr>
                <a:schemeClr val="dk2"/>
              </a:buClr>
              <a:buSzPts val="2000"/>
            </a:pPr>
            <a:r>
              <a:rPr lang="en-US" u="none" strike="noStrike" spc="0" dirty="0"/>
              <a:t>Culture</a:t>
            </a:r>
            <a:endParaRPr lang="el-GR" u="none" strike="noStrike" spc="0" dirty="0"/>
          </a:p>
        </p:txBody>
      </p:sp>
      <p:sp>
        <p:nvSpPr>
          <p:cNvPr id="312" name="Google Shape;312;p26"/>
          <p:cNvSpPr txBox="1"/>
          <p:nvPr/>
        </p:nvSpPr>
        <p:spPr>
          <a:xfrm>
            <a:off x="3527551" y="953835"/>
            <a:ext cx="5616449" cy="5248622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-171450" defTabSz="685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2400" u="none" strike="noStrike" cap="none" dirty="0">
                <a:latin typeface="Calibri" panose="020F0502020204030204" pitchFamily="34" charset="0"/>
              </a:rPr>
              <a:t>Company culture is usually unwritten rules and can best be described as follows:</a:t>
            </a:r>
          </a:p>
          <a:p>
            <a:pPr marL="0" marR="0" lvl="0" indent="-171450" defTabSz="685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GB" sz="2400" u="none" strike="noStrike" cap="none" dirty="0">
              <a:latin typeface="Calibri" panose="020F0502020204030204" pitchFamily="34" charset="0"/>
            </a:endParaRPr>
          </a:p>
          <a:p>
            <a:pPr marL="0" marR="0" lvl="0" indent="-171450" defTabSz="685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2400" u="none" strike="noStrike" cap="none" dirty="0">
                <a:latin typeface="Calibri" panose="020F0502020204030204" pitchFamily="34" charset="0"/>
              </a:rPr>
              <a:t>"The way we do things around here"</a:t>
            </a:r>
          </a:p>
          <a:p>
            <a:pPr marL="0" marR="0" lvl="0" indent="-171450" defTabSz="685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GB" sz="2400" u="none" strike="noStrike" cap="none" dirty="0">
              <a:latin typeface="Calibri" panose="020F0502020204030204" pitchFamily="34" charset="0"/>
            </a:endParaRPr>
          </a:p>
          <a:p>
            <a:pPr marL="0" marR="0" lvl="0" indent="-171450" defTabSz="685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2400" u="none" strike="noStrike" cap="none" dirty="0">
                <a:latin typeface="Calibri" panose="020F0502020204030204" pitchFamily="34" charset="0"/>
              </a:rPr>
              <a:t>"Shared values and beliefs"</a:t>
            </a:r>
          </a:p>
          <a:p>
            <a:pPr marL="0" marR="0" lvl="0" indent="-171450" defTabSz="685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GB" sz="2400" u="none" strike="noStrike" cap="none" dirty="0">
              <a:latin typeface="Calibri" panose="020F0502020204030204" pitchFamily="34" charset="0"/>
            </a:endParaRPr>
          </a:p>
          <a:p>
            <a:pPr marL="0" marR="0" lvl="0" indent="-171450" defTabSz="685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2400" u="none" strike="noStrike" cap="none" dirty="0">
                <a:latin typeface="Calibri" panose="020F0502020204030204" pitchFamily="34" charset="0"/>
              </a:rPr>
              <a:t>The given assumptions that underpin the behaviour</a:t>
            </a:r>
            <a:endParaRPr lang="el-GR" sz="2400" u="none" strike="noStrike" cap="none" dirty="0">
              <a:latin typeface="Calibri" panose="020F0502020204030204" pitchFamily="34" charset="0"/>
            </a:endParaRPr>
          </a:p>
        </p:txBody>
      </p:sp>
      <p:sp>
        <p:nvSpPr>
          <p:cNvPr id="311" name="Google Shape;311;p26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algn="ctr">
              <a:spcAft>
                <a:spcPts val="600"/>
              </a:spcAft>
              <a:buClr>
                <a:srgbClr val="FFFFFF"/>
              </a:buClr>
              <a:buSzPts val="1800"/>
            </a:pPr>
            <a:fld id="{00000000-1234-1234-1234-123412341234}" type="slidenum">
              <a:rPr lang="en-US"/>
              <a:pPr marR="0" algn="ctr">
                <a:spcAft>
                  <a:spcPts val="600"/>
                </a:spcAft>
                <a:buClr>
                  <a:srgbClr val="FFFFFF"/>
                </a:buClr>
                <a:buSzPts val="1800"/>
              </a:pPr>
              <a:t>18</a:t>
            </a:fld>
            <a:endParaRPr lang="en-US"/>
          </a:p>
        </p:txBody>
      </p:sp>
      <p:sp>
        <p:nvSpPr>
          <p:cNvPr id="313" name="Google Shape;313;p26" hidden="1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/>
              <a:t>24/10/20</a:t>
            </a:r>
            <a:endParaRPr lang="en-G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0"/>
          <p:cNvSpPr txBox="1">
            <a:spLocks noGrp="1"/>
          </p:cNvSpPr>
          <p:nvPr>
            <p:ph type="title"/>
          </p:nvPr>
        </p:nvSpPr>
        <p:spPr>
          <a:xfrm>
            <a:off x="2508162" y="2074730"/>
            <a:ext cx="4117668" cy="1689390"/>
          </a:xfrm>
        </p:spPr>
        <p:txBody>
          <a:bodyPr spcFirstLastPara="1" vert="horz" lIns="228600" tIns="228600" rIns="228600" bIns="0" rtlCol="0" anchor="b" anchorCtr="0">
            <a:normAutofit/>
          </a:bodyPr>
          <a:lstStyle/>
          <a:p>
            <a:pPr marL="0" marR="0" lvl="0" indent="0"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en-GB" sz="2800" u="none" strike="noStrike" dirty="0"/>
              <a:t>Organizations with a culture of innovation</a:t>
            </a:r>
            <a:endParaRPr lang="el-GR" sz="2800" u="none" strike="noStrike" dirty="0"/>
          </a:p>
        </p:txBody>
      </p:sp>
      <p:sp>
        <p:nvSpPr>
          <p:cNvPr id="329" name="Google Shape;329;p30"/>
          <p:cNvSpPr txBox="1"/>
          <p:nvPr/>
        </p:nvSpPr>
        <p:spPr>
          <a:xfrm>
            <a:off x="2508162" y="3846851"/>
            <a:ext cx="4117667" cy="1383770"/>
          </a:xfrm>
          <a:prstGeom prst="rect">
            <a:avLst/>
          </a:prstGeom>
        </p:spPr>
        <p:txBody>
          <a:bodyPr spcFirstLastPara="1" vert="horz" lIns="91440" tIns="0" rIns="91440" bIns="45720" rtlCol="0" anchorCtr="0">
            <a:normAutofit/>
          </a:bodyPr>
          <a:lstStyle/>
          <a:p>
            <a:pPr marR="0" algn="ctr" defTabSz="68580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110000"/>
            </a:pPr>
            <a:r>
              <a:rPr lang="en-GB" sz="1350" u="none" strike="noStrike" kern="1200" cap="none" dirty="0">
                <a:solidFill>
                  <a:srgbClr val="FFFE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What do these organizations that are considered innovative have that others do not?</a:t>
            </a:r>
          </a:p>
        </p:txBody>
      </p:sp>
      <p:sp>
        <p:nvSpPr>
          <p:cNvPr id="328" name="Google Shape;328;p30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algn="ctr">
              <a:spcAft>
                <a:spcPts val="600"/>
              </a:spcAft>
              <a:buClr>
                <a:srgbClr val="FFFFFF"/>
              </a:buClr>
              <a:buSzPts val="1800"/>
            </a:pPr>
            <a:fld id="{00000000-1234-1234-1234-123412341234}" type="slidenum">
              <a:rPr lang="en-US"/>
              <a:pPr marR="0" algn="ctr">
                <a:spcAft>
                  <a:spcPts val="600"/>
                </a:spcAft>
                <a:buClr>
                  <a:srgbClr val="FFFFFF"/>
                </a:buClr>
                <a:buSzPts val="1800"/>
              </a:pPr>
              <a:t>19</a:t>
            </a:fld>
            <a:endParaRPr lang="en-US"/>
          </a:p>
        </p:txBody>
      </p:sp>
      <p:sp>
        <p:nvSpPr>
          <p:cNvPr id="330" name="Google Shape;330;p30" hidden="1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/>
              <a:t>24/10/20</a:t>
            </a:r>
            <a:endParaRPr lang="en-GR"/>
          </a:p>
        </p:txBody>
      </p: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13339A1-6971-2B43-4D92-F64696F5F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1"/>
            <a:ext cx="2103427" cy="8413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/>
          <p:nvPr/>
        </p:nvSpPr>
        <p:spPr>
          <a:xfrm>
            <a:off x="2286" y="320040"/>
            <a:ext cx="914171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7656521" y="1"/>
            <a:ext cx="851299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"/>
          <p:cNvSpPr/>
          <p:nvPr/>
        </p:nvSpPr>
        <p:spPr>
          <a:xfrm rot="-5400000" flipH="1">
            <a:off x="-93647" y="2693652"/>
            <a:ext cx="4083433" cy="3062575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 txBox="1">
            <a:spLocks noGrp="1"/>
          </p:cNvSpPr>
          <p:nvPr>
            <p:ph idx="1"/>
          </p:nvPr>
        </p:nvSpPr>
        <p:spPr>
          <a:xfrm>
            <a:off x="1064078" y="2956110"/>
            <a:ext cx="7886700" cy="477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en-US" sz="2800" u="none" strike="noStrike" cap="none" dirty="0">
                <a:ea typeface="Verdana"/>
                <a:cs typeface="Calibri" panose="020F0502020204030204" pitchFamily="34" charset="0"/>
                <a:sym typeface="Verdana"/>
              </a:rPr>
              <a:t>How can we manage innovation?</a:t>
            </a:r>
            <a:endParaRPr sz="2800" dirty="0"/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800" u="none" strike="noStrike" cap="none" dirty="0"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117" name="Google Shape;117;p4"/>
          <p:cNvSpPr>
            <a:spLocks noGrp="1"/>
          </p:cNvSpPr>
          <p:nvPr>
            <p:ph type="sldNum" sz="quarter" idx="12"/>
          </p:nvPr>
        </p:nvSpPr>
        <p:spPr>
          <a:prstGeom prst="bracketPair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60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t>2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648B899-3BCD-7904-798E-066F3266D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12" y="253539"/>
            <a:ext cx="3058245" cy="122329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1"/>
          <p:cNvSpPr txBox="1">
            <a:spLocks noGrp="1"/>
          </p:cNvSpPr>
          <p:nvPr>
            <p:ph type="title"/>
          </p:nvPr>
        </p:nvSpPr>
        <p:spPr>
          <a:xfrm>
            <a:off x="3810700" y="1161411"/>
            <a:ext cx="4939868" cy="128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en-US" sz="3400" dirty="0">
                <a:solidFill>
                  <a:schemeClr val="tx1"/>
                </a:solidFill>
                <a:cs typeface="Calibri" panose="020F0502020204030204" pitchFamily="34" charset="0"/>
              </a:rPr>
              <a:t>Culture of Innovation….</a:t>
            </a:r>
            <a:endParaRPr sz="3400" b="0" i="0" u="none" strike="noStrike" cap="none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340" name="Google Shape;340;p31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24/10/20</a:t>
            </a:r>
            <a:endParaRPr/>
          </a:p>
        </p:txBody>
      </p:sp>
      <p:sp>
        <p:nvSpPr>
          <p:cNvPr id="339" name="Google Shape;339;p31"/>
          <p:cNvSpPr>
            <a:spLocks noGrp="1"/>
          </p:cNvSpPr>
          <p:nvPr>
            <p:ph type="sldNum" sz="quarter" idx="12"/>
          </p:nvPr>
        </p:nvSpPr>
        <p:spPr>
          <a:xfrm>
            <a:off x="7625281" y="6356350"/>
            <a:ext cx="890069" cy="365125"/>
          </a:xfrm>
          <a:prstGeom prst="bracketPair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1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31"/>
          <p:cNvSpPr txBox="1"/>
          <p:nvPr/>
        </p:nvSpPr>
        <p:spPr>
          <a:xfrm>
            <a:off x="3724073" y="2438400"/>
            <a:ext cx="4939867" cy="378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 panose="020B0604020202020204" pitchFamily="34" charset="0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Extroversion and receptivity to the new and the different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 panose="020B0604020202020204" pitchFamily="34" charset="0"/>
              <a:buChar char="•"/>
            </a:pPr>
            <a:endParaRPr lang="en-GB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 panose="020B0604020202020204" pitchFamily="34" charset="0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Acceptance of failure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 panose="020B0604020202020204" pitchFamily="34" charset="0"/>
              <a:buChar char="•"/>
            </a:pPr>
            <a:endParaRPr lang="en-GB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 panose="020B0604020202020204" pitchFamily="34" charset="0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Challenging established perceptions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 panose="020B0604020202020204" pitchFamily="34" charset="0"/>
              <a:buChar char="•"/>
            </a:pPr>
            <a:endParaRPr lang="en-GB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 panose="020B0604020202020204" pitchFamily="34" charset="0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Promoting evaluation and reflection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p31" descr="A group of people walking in the snow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9927" r="3840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8" name="Google Shape;338;p31"/>
          <p:cNvCxnSpPr/>
          <p:nvPr/>
        </p:nvCxnSpPr>
        <p:spPr>
          <a:xfrm>
            <a:off x="3810700" y="2115117"/>
            <a:ext cx="4732020" cy="0"/>
          </a:xfrm>
          <a:prstGeom prst="straightConnector1">
            <a:avLst/>
          </a:prstGeom>
          <a:noFill/>
          <a:ln w="19050" cap="flat" cmpd="sng">
            <a:solidFill>
              <a:srgbClr val="FFF27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7D1AA6E-6B3C-B84D-3677-F2F9D8DB8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573" y="-3242"/>
            <a:ext cx="2103427" cy="84137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Title 1">
            <a:extLst>
              <a:ext uri="{FF2B5EF4-FFF2-40B4-BE49-F238E27FC236}">
                <a16:creationId xmlns:a16="http://schemas.microsoft.com/office/drawing/2014/main" id="{28042CF0-9D76-F171-17F0-2A8AF978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474" y="2352026"/>
            <a:ext cx="2625898" cy="1223298"/>
          </a:xfrm>
        </p:spPr>
        <p:txBody>
          <a:bodyPr/>
          <a:lstStyle/>
          <a:p>
            <a:r>
              <a:rPr lang="en-US" sz="2400" b="1" i="0" u="none" strike="noStrike" cap="none" dirty="0"/>
              <a:t>Who?</a:t>
            </a:r>
            <a:endParaRPr lang="en-US" b="1" dirty="0"/>
          </a:p>
        </p:txBody>
      </p:sp>
      <p:sp>
        <p:nvSpPr>
          <p:cNvPr id="346" name="Google Shape;346;p32"/>
          <p:cNvSpPr txBox="1"/>
          <p:nvPr/>
        </p:nvSpPr>
        <p:spPr>
          <a:xfrm>
            <a:off x="4769190" y="480060"/>
            <a:ext cx="4706276" cy="524994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-171450" defTabSz="685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2000" u="none" strike="noStrike" cap="none" dirty="0">
                <a:latin typeface="Calibri" panose="020F0502020204030204" pitchFamily="34" charset="0"/>
              </a:rPr>
              <a:t>Mediators</a:t>
            </a:r>
          </a:p>
          <a:p>
            <a:pPr marL="0" marR="0" lvl="0" indent="-171450" defTabSz="685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GB" sz="2000" u="none" strike="noStrike" cap="none" dirty="0">
              <a:latin typeface="Calibri" panose="020F0502020204030204" pitchFamily="34" charset="0"/>
            </a:endParaRPr>
          </a:p>
          <a:p>
            <a:pPr marL="0" marR="0" lvl="0" indent="-171450" defTabSz="685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2000" u="none" strike="noStrike" cap="none" dirty="0">
                <a:latin typeface="Calibri" panose="020F0502020204030204" pitchFamily="34" charset="0"/>
              </a:rPr>
              <a:t>Champions</a:t>
            </a:r>
          </a:p>
          <a:p>
            <a:pPr marL="0" marR="0" lvl="0" indent="-171450" defTabSz="685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GB" sz="2000" u="none" strike="noStrike" cap="none" dirty="0">
              <a:latin typeface="Calibri" panose="020F0502020204030204" pitchFamily="34" charset="0"/>
            </a:endParaRPr>
          </a:p>
          <a:p>
            <a:pPr marL="0" marR="0" lvl="0" indent="-171450" defTabSz="685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2000" u="none" strike="noStrike" cap="none" dirty="0">
                <a:latin typeface="Calibri" panose="020F0502020204030204" pitchFamily="34" charset="0"/>
              </a:rPr>
              <a:t>Gatekeepers</a:t>
            </a:r>
          </a:p>
          <a:p>
            <a:pPr marL="0" marR="0" lvl="0" indent="-171450" defTabSz="685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GB" sz="2000" u="none" strike="noStrike" cap="none" dirty="0">
              <a:latin typeface="Calibri" panose="020F0502020204030204" pitchFamily="34" charset="0"/>
            </a:endParaRPr>
          </a:p>
          <a:p>
            <a:pPr marL="0" marR="0" lvl="0" indent="-171450" defTabSz="685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2000" u="none" strike="noStrike" cap="none" dirty="0">
                <a:latin typeface="Calibri" panose="020F0502020204030204" pitchFamily="34" charset="0"/>
              </a:rPr>
              <a:t>Contractors</a:t>
            </a:r>
            <a:endParaRPr lang="el-GR" sz="2000" u="none" strike="noStrike" cap="none" dirty="0">
              <a:latin typeface="Calibri" panose="020F0502020204030204" pitchFamily="34" charset="0"/>
            </a:endParaRPr>
          </a:p>
        </p:txBody>
      </p:sp>
      <p:sp>
        <p:nvSpPr>
          <p:cNvPr id="345" name="Google Shape;345;p32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algn="ctr">
              <a:spcAft>
                <a:spcPts val="600"/>
              </a:spcAft>
              <a:buClr>
                <a:srgbClr val="FFFFFF"/>
              </a:buClr>
              <a:buSzPts val="1800"/>
            </a:pPr>
            <a:fld id="{00000000-1234-1234-1234-123412341234}" type="slidenum">
              <a:rPr lang="en-US"/>
              <a:pPr marR="0" algn="ctr">
                <a:spcAft>
                  <a:spcPts val="600"/>
                </a:spcAft>
                <a:buClr>
                  <a:srgbClr val="FFFFFF"/>
                </a:buClr>
                <a:buSzPts val="1800"/>
              </a:pPr>
              <a:t>21</a:t>
            </a:fld>
            <a:endParaRPr lang="en-US"/>
          </a:p>
        </p:txBody>
      </p:sp>
      <p:sp>
        <p:nvSpPr>
          <p:cNvPr id="347" name="Google Shape;347;p32" hidden="1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/>
              <a:t>24/10/20</a:t>
            </a:r>
            <a:endParaRPr lang="en-GR"/>
          </a:p>
        </p:txBody>
      </p: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C01F845-0A44-595A-2A79-F7594E024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1"/>
            <a:ext cx="2103427" cy="84137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3"/>
          <p:cNvSpPr txBox="1">
            <a:spLocks noGrp="1"/>
          </p:cNvSpPr>
          <p:nvPr>
            <p:ph type="title"/>
          </p:nvPr>
        </p:nvSpPr>
        <p:spPr>
          <a:xfrm>
            <a:off x="666750" y="2339670"/>
            <a:ext cx="2625621" cy="2470065"/>
          </a:xfrm>
        </p:spPr>
        <p:txBody>
          <a:bodyPr spcFirstLastPara="1" vert="horz" lIns="91440" tIns="91440" rIns="91440" bIns="91440" rtlCol="0" anchor="ctr" anchorCtr="0">
            <a:normAutofit/>
          </a:bodyPr>
          <a:lstStyle/>
          <a:p>
            <a:pPr marL="0" marR="0" lvl="0" indent="0">
              <a:spcAft>
                <a:spcPts val="0"/>
              </a:spcAft>
              <a:buClr>
                <a:schemeClr val="dk2"/>
              </a:buClr>
              <a:buSzPts val="2400"/>
            </a:pPr>
            <a:r>
              <a:rPr lang="en-GB" u="none" strike="noStrike" dirty="0"/>
              <a:t>Mediators</a:t>
            </a:r>
            <a:endParaRPr lang="el-GR" dirty="0"/>
          </a:p>
        </p:txBody>
      </p:sp>
      <p:pic>
        <p:nvPicPr>
          <p:cNvPr id="353" name="Google Shape;353;p33" descr="A close up of a flower&#10;&#10;Description automatically generated"/>
          <p:cNvPicPr preferRelativeResize="0"/>
          <p:nvPr/>
        </p:nvPicPr>
        <p:blipFill rotWithShape="1">
          <a:blip r:embed="rId3"/>
          <a:srcRect t="14732" r="-4" b="20921"/>
          <a:stretch/>
        </p:blipFill>
        <p:spPr>
          <a:xfrm>
            <a:off x="3840659" y="803188"/>
            <a:ext cx="4702193" cy="2382651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33"/>
          <p:cNvSpPr txBox="1"/>
          <p:nvPr/>
        </p:nvSpPr>
        <p:spPr>
          <a:xfrm>
            <a:off x="3838835" y="3672162"/>
            <a:ext cx="4704017" cy="2383586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 fontScale="92500" lnSpcReduction="20000"/>
          </a:bodyPr>
          <a:lstStyle/>
          <a:p>
            <a:pPr marL="0" marR="0" lvl="0" indent="-171450" defTabSz="6858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2000" u="none" strike="noStrike" cap="none" dirty="0">
                <a:latin typeface="Calibri" panose="020F0502020204030204" pitchFamily="34" charset="0"/>
              </a:rPr>
              <a:t>They act as “go-between” groups and networks, e.g. accounting, product marketing, developers, etc.</a:t>
            </a:r>
          </a:p>
          <a:p>
            <a:pPr marL="0" marR="0" lvl="0" indent="-171450" defTabSz="6858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GB" sz="2000" u="none" strike="noStrike" cap="none" dirty="0">
              <a:latin typeface="Calibri" panose="020F0502020204030204" pitchFamily="34" charset="0"/>
            </a:endParaRPr>
          </a:p>
          <a:p>
            <a:pPr marL="0" marR="0" lvl="0" indent="-171450" defTabSz="6858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2000" u="none" strike="noStrike" cap="none" dirty="0">
                <a:latin typeface="Calibri" panose="020F0502020204030204" pitchFamily="34" charset="0"/>
              </a:rPr>
              <a:t>The (intermediate) traders of information/knowledge</a:t>
            </a:r>
          </a:p>
          <a:p>
            <a:pPr marL="0" marR="0" lvl="0" indent="-171450" defTabSz="6858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GB" sz="2000" u="none" strike="noStrike" cap="none" dirty="0">
              <a:latin typeface="Calibri" panose="020F0502020204030204" pitchFamily="34" charset="0"/>
            </a:endParaRPr>
          </a:p>
          <a:p>
            <a:pPr marL="0" marR="0" lvl="0" indent="-171450" defTabSz="6858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2000" u="none" strike="noStrike" cap="none" dirty="0">
                <a:latin typeface="Calibri" panose="020F0502020204030204" pitchFamily="34" charset="0"/>
              </a:rPr>
              <a:t>They can facilitate knowledge transfer</a:t>
            </a:r>
            <a:endParaRPr lang="el-GR" sz="2000" u="none" strike="noStrike" cap="none" dirty="0">
              <a:latin typeface="Calibri" panose="020F0502020204030204" pitchFamily="34" charset="0"/>
            </a:endParaRPr>
          </a:p>
        </p:txBody>
      </p:sp>
      <p:sp>
        <p:nvSpPr>
          <p:cNvPr id="355" name="Google Shape;355;p33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ctr">
              <a:spcAft>
                <a:spcPts val="600"/>
              </a:spcAft>
            </a:pPr>
            <a:fld id="{00000000-1234-1234-1234-123412341234}" type="slidenum">
              <a:rPr lang="en-US"/>
              <a:pPr algn="ctr">
                <a:spcAft>
                  <a:spcPts val="600"/>
                </a:spcAft>
              </a:pPr>
              <a:t>22</a:t>
            </a:fld>
            <a:endParaRPr lang="en-US"/>
          </a:p>
        </p:txBody>
      </p:sp>
      <p:sp>
        <p:nvSpPr>
          <p:cNvPr id="356" name="Google Shape;356;p33" hidden="1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/>
              <a:t>24/10/20</a:t>
            </a:r>
            <a:endParaRPr lang="en-GR"/>
          </a:p>
        </p:txBody>
      </p: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0FB8447-9826-8BC8-0B67-F4232675B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1"/>
            <a:ext cx="2103427" cy="84137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4" descr="A close up of a hors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6650" r="19091" b="2441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4"/>
          <p:cNvSpPr/>
          <p:nvPr/>
        </p:nvSpPr>
        <p:spPr>
          <a:xfrm>
            <a:off x="0" y="-2008"/>
            <a:ext cx="4206915" cy="5840278"/>
          </a:xfrm>
          <a:custGeom>
            <a:avLst/>
            <a:gdLst/>
            <a:ahLst/>
            <a:cxnLst/>
            <a:rect l="l" t="t" r="r" b="b"/>
            <a:pathLst>
              <a:path w="5609220" h="5840278" extrusionOk="0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34"/>
          <p:cNvSpPr/>
          <p:nvPr/>
        </p:nvSpPr>
        <p:spPr>
          <a:xfrm>
            <a:off x="-1749" y="-2"/>
            <a:ext cx="4081393" cy="5654940"/>
          </a:xfrm>
          <a:custGeom>
            <a:avLst/>
            <a:gdLst/>
            <a:ahLst/>
            <a:cxnLst/>
            <a:rect l="l" t="t" r="r" b="b"/>
            <a:pathLst>
              <a:path w="5441859" h="5654940" extrusionOk="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34"/>
          <p:cNvSpPr txBox="1">
            <a:spLocks noGrp="1"/>
          </p:cNvSpPr>
          <p:nvPr>
            <p:ph type="title"/>
          </p:nvPr>
        </p:nvSpPr>
        <p:spPr>
          <a:xfrm>
            <a:off x="562681" y="632990"/>
            <a:ext cx="3046982" cy="104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Calibri"/>
              <a:buNone/>
            </a:pPr>
            <a:r>
              <a:rPr lang="en-US" sz="2200" b="0" i="0" u="none" strike="noStrike" cap="none" dirty="0">
                <a:solidFill>
                  <a:schemeClr val="tx1"/>
                </a:solidFill>
              </a:rPr>
              <a:t>Product Champions</a:t>
            </a:r>
            <a:endParaRPr sz="2200" b="0" i="0" u="none" strike="noStrike" cap="none" dirty="0">
              <a:solidFill>
                <a:schemeClr val="tx1"/>
              </a:solidFill>
            </a:endParaRPr>
          </a:p>
        </p:txBody>
      </p:sp>
      <p:sp>
        <p:nvSpPr>
          <p:cNvPr id="366" name="Google Shape;366;p34"/>
          <p:cNvSpPr>
            <a:spLocks noGrp="1"/>
          </p:cNvSpPr>
          <p:nvPr>
            <p:ph type="sldNum" sz="quarter" idx="12"/>
          </p:nvPr>
        </p:nvSpPr>
        <p:spPr>
          <a:xfrm>
            <a:off x="8250174" y="6108192"/>
            <a:ext cx="411480" cy="548640"/>
          </a:xfrm>
          <a:prstGeom prst="ellipse">
            <a:avLst/>
          </a:prstGeom>
          <a:solidFill>
            <a:srgbClr val="374C63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70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34"/>
          <p:cNvSpPr txBox="1"/>
          <p:nvPr/>
        </p:nvSpPr>
        <p:spPr>
          <a:xfrm>
            <a:off x="390181" y="1774372"/>
            <a:ext cx="3046982" cy="2754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promote and support innovation</a:t>
            </a:r>
          </a:p>
          <a:p>
            <a:pPr marL="28575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Defining innovation - They attribute innovation through their experience</a:t>
            </a:r>
          </a:p>
          <a:p>
            <a:pPr marL="28575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Innovation and project team protection</a:t>
            </a:r>
          </a:p>
          <a:p>
            <a:pPr marL="28575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Providing political support within the business</a:t>
            </a:r>
            <a:endParaRPr sz="1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3C4E99D-620A-0933-4B45-42B16A424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1"/>
            <a:ext cx="2103427" cy="84137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5"/>
          <p:cNvSpPr txBox="1"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4400" b="0" i="0" u="none" strike="noStrike" cap="none"/>
              <a:t>Gatekeepers</a:t>
            </a:r>
            <a:endParaRPr/>
          </a:p>
        </p:txBody>
      </p:sp>
      <p:sp>
        <p:nvSpPr>
          <p:cNvPr id="377" name="Google Shape;377;p3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24/10/20</a:t>
            </a:r>
            <a:endParaRPr/>
          </a:p>
        </p:txBody>
      </p:sp>
      <p:sp>
        <p:nvSpPr>
          <p:cNvPr id="375" name="Google Shape;375;p35"/>
          <p:cNvSpPr>
            <a:spLocks noGrp="1"/>
          </p:cNvSpPr>
          <p:nvPr>
            <p:ph type="sldNum" sz="quarter" idx="12"/>
          </p:nvPr>
        </p:nvSpPr>
        <p:spPr>
          <a:xfrm>
            <a:off x="5206365" y="6356350"/>
            <a:ext cx="874395" cy="365125"/>
          </a:xfrm>
          <a:prstGeom prst="bracketPair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1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3" name="Google Shape;373;p35"/>
          <p:cNvCxnSpPr/>
          <p:nvPr/>
        </p:nvCxnSpPr>
        <p:spPr>
          <a:xfrm>
            <a:off x="491490" y="2316480"/>
            <a:ext cx="3429000" cy="0"/>
          </a:xfrm>
          <a:prstGeom prst="straightConnector1">
            <a:avLst/>
          </a:prstGeom>
          <a:noFill/>
          <a:ln w="19050" cap="sq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4" name="Google Shape;374;p35"/>
          <p:cNvSpPr txBox="1"/>
          <p:nvPr/>
        </p:nvSpPr>
        <p:spPr>
          <a:xfrm>
            <a:off x="5074308" y="1561367"/>
            <a:ext cx="3840085" cy="3462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act as filters of information / knowledge - They accept or reject information</a:t>
            </a:r>
          </a:p>
          <a:p>
            <a:pPr marL="34290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tend to interact with each other</a:t>
            </a:r>
          </a:p>
          <a:p>
            <a:pPr marL="34290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 as 'uncertainty absorbers' - Draw conclusions in order to reduce uncertainty</a:t>
            </a:r>
          </a:p>
          <a:p>
            <a:pPr marL="34290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facilitate the transfer of knowledge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6" name="Google Shape;376;p35" descr="A large clock tower towering over a cit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4082" r="3862"/>
          <a:stretch/>
        </p:blipFill>
        <p:spPr>
          <a:xfrm>
            <a:off x="-379141" y="13"/>
            <a:ext cx="4710716" cy="6857987"/>
          </a:xfrm>
          <a:custGeom>
            <a:avLst/>
            <a:gdLst/>
            <a:ahLst/>
            <a:cxnLst/>
            <a:rect l="l" t="t" r="r" b="b"/>
            <a:pathLst>
              <a:path w="6313150" h="6857997" extrusionOk="0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A968A2A-B65E-1075-BFA8-2FF4DEF47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573" y="0"/>
            <a:ext cx="2103427" cy="84137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p37" descr="A picture containing person, person, transport, roa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9600" t="9091" r="23089"/>
          <a:stretch/>
        </p:blipFill>
        <p:spPr>
          <a:xfrm>
            <a:off x="2646047" y="591"/>
            <a:ext cx="6501384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37"/>
          <p:cNvSpPr txBox="1">
            <a:spLocks noGrp="1"/>
          </p:cNvSpPr>
          <p:nvPr>
            <p:ph type="title"/>
          </p:nvPr>
        </p:nvSpPr>
        <p:spPr>
          <a:xfrm>
            <a:off x="192596" y="947238"/>
            <a:ext cx="2578608" cy="549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</a:pPr>
            <a:r>
              <a:rPr lang="en-US" sz="2400" i="0" u="none" strike="noStrike" cap="none" dirty="0">
                <a:solidFill>
                  <a:schemeClr val="tx1"/>
                </a:solidFill>
              </a:rPr>
              <a:t>“step-parents”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99" name="Google Shape;399;p37"/>
          <p:cNvSpPr>
            <a:spLocks noGrp="1"/>
          </p:cNvSpPr>
          <p:nvPr>
            <p:ph type="sldNum" sz="quarter" idx="12"/>
          </p:nvPr>
        </p:nvSpPr>
        <p:spPr>
          <a:xfrm>
            <a:off x="6808279" y="6356350"/>
            <a:ext cx="2057400" cy="365125"/>
          </a:xfrm>
          <a:prstGeom prst="bracketPair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37"/>
          <p:cNvSpPr/>
          <p:nvPr/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9525" cap="flat" cmpd="sng">
            <a:solidFill>
              <a:srgbClr val="D5D5D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37"/>
          <p:cNvSpPr txBox="1"/>
          <p:nvPr/>
        </p:nvSpPr>
        <p:spPr>
          <a:xfrm>
            <a:off x="0" y="1726773"/>
            <a:ext cx="2642616" cy="320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unofficial role</a:t>
            </a:r>
          </a:p>
          <a:p>
            <a:pPr marL="28575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Usually someone who has a higher level in the organization</a:t>
            </a:r>
          </a:p>
          <a:p>
            <a:pPr marL="28575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 role... "behind the scenes"</a:t>
            </a:r>
          </a:p>
          <a:p>
            <a:pPr marL="28575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"move the strings" to care for innovation</a:t>
            </a:r>
          </a:p>
          <a:p>
            <a:pPr marL="28575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provide moral support for the innovation team</a:t>
            </a:r>
          </a:p>
          <a:p>
            <a:pPr marL="28575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provide political support for innovation within the organization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F62B846-71A8-6530-E37E-0CD1B093D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1"/>
            <a:ext cx="2103427" cy="84137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8"/>
          <p:cNvSpPr txBox="1">
            <a:spLocks noGrp="1"/>
          </p:cNvSpPr>
          <p:nvPr>
            <p:ph type="title"/>
          </p:nvPr>
        </p:nvSpPr>
        <p:spPr>
          <a:xfrm>
            <a:off x="605790" y="862783"/>
            <a:ext cx="8229600" cy="493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Verdana"/>
              <a:buNone/>
            </a:pPr>
            <a:r>
              <a:rPr lang="en-US" sz="2800" b="1" u="none" strike="noStrike" cap="none" dirty="0">
                <a:solidFill>
                  <a:schemeClr val="dk2"/>
                </a:solidFill>
                <a:ea typeface="Verdana"/>
                <a:cs typeface="Calibri" panose="020F0502020204030204" pitchFamily="34" charset="0"/>
                <a:sym typeface="Verdana"/>
              </a:rPr>
              <a:t>Innovation leadership</a:t>
            </a:r>
            <a:endParaRPr sz="2800" b="1" u="none" strike="noStrike" cap="none" dirty="0">
              <a:solidFill>
                <a:schemeClr val="dk2"/>
              </a:solidFill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406" name="Google Shape;406;p38"/>
          <p:cNvSpPr>
            <a:spLocks noGrp="1"/>
          </p:cNvSpPr>
          <p:nvPr>
            <p:ph type="sldNum" sz="quarter" idx="12"/>
          </p:nvPr>
        </p:nvSpPr>
        <p:spPr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38"/>
          <p:cNvSpPr txBox="1"/>
          <p:nvPr/>
        </p:nvSpPr>
        <p:spPr>
          <a:xfrm>
            <a:off x="3810093" y="44294"/>
            <a:ext cx="4728117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treats innovation as a survival / growth imperative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Effective innovation leadership needs:</a:t>
            </a:r>
          </a:p>
          <a:p>
            <a:pPr marL="742950" lvl="1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Targeting – exploring the space of innovation</a:t>
            </a:r>
          </a:p>
          <a:p>
            <a:pPr marL="742950" lvl="1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Philosophy - models and understanding of action plans</a:t>
            </a:r>
          </a:p>
          <a:p>
            <a:pPr marL="742950" lvl="1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Execution - creating favorable conditions for innovation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moving target = constant review and learning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Innovation as a 'dynamic possibility' - responding to the challenge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8" name="Google Shape;408;p38" descr="Direct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1" y="1527717"/>
            <a:ext cx="312234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088430F-D3EF-C74E-6AB5-7E245F37A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1"/>
            <a:ext cx="2103427" cy="84137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9"/>
          <p:cNvSpPr txBox="1">
            <a:spLocks noGrp="1"/>
          </p:cNvSpPr>
          <p:nvPr>
            <p:ph type="title"/>
          </p:nvPr>
        </p:nvSpPr>
        <p:spPr>
          <a:xfrm>
            <a:off x="702526" y="1757751"/>
            <a:ext cx="2598235" cy="494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Verdana"/>
              <a:buNone/>
            </a:pPr>
            <a:r>
              <a:rPr lang="en-US" sz="1800" u="none" strike="noStrike" cap="none" dirty="0">
                <a:solidFill>
                  <a:schemeClr val="tx1"/>
                </a:solidFill>
                <a:ea typeface="Verdana"/>
                <a:cs typeface="Calibri" panose="020F0502020204030204" pitchFamily="34" charset="0"/>
                <a:sym typeface="Verdana"/>
              </a:rPr>
              <a:t>The Innovative Organization</a:t>
            </a:r>
            <a:endParaRPr sz="1800" u="none" strike="noStrike" cap="none" dirty="0">
              <a:solidFill>
                <a:schemeClr val="tx1"/>
              </a:solidFill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415" name="Google Shape;415;p39"/>
          <p:cNvSpPr>
            <a:spLocks noGrp="1"/>
          </p:cNvSpPr>
          <p:nvPr>
            <p:ph type="sldNum" sz="quarter" idx="12"/>
          </p:nvPr>
        </p:nvSpPr>
        <p:spPr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39"/>
          <p:cNvSpPr txBox="1"/>
          <p:nvPr/>
        </p:nvSpPr>
        <p:spPr>
          <a:xfrm>
            <a:off x="3565009" y="1041523"/>
            <a:ext cx="5245792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has more to do with creating the necessary conditions to enable innovation to develop than with creating mechanisms, systems and controls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endParaRPr lang="en-GB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size does not fit all – organizations need to adapt and develop what is right for them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endParaRPr lang="en-GB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Ideas must be mobilized - wherever they are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endParaRPr lang="en-GB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Innovation cannot be left to chance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endParaRPr lang="en-GB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Innovation is often more difficult in established large organizations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CCED6C-3007-778C-1634-47363BC4FEF0}"/>
              </a:ext>
            </a:extLst>
          </p:cNvPr>
          <p:cNvSpPr txBox="1"/>
          <p:nvPr/>
        </p:nvSpPr>
        <p:spPr>
          <a:xfrm>
            <a:off x="1033179" y="3141113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none" strike="noStrike" cap="none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Conclusions</a:t>
            </a:r>
            <a:endParaRPr lang="en-GR" dirty="0">
              <a:latin typeface="Calibri" panose="020F0502020204030204" pitchFamily="34" charset="0"/>
            </a:endParaRP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85E5DB8-1A13-0035-4E53-1A2F5BC8F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1"/>
            <a:ext cx="2103427" cy="84137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2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8229600" cy="87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erdana"/>
              <a:buNone/>
            </a:pPr>
            <a:r>
              <a:rPr lang="en-US" sz="2400" u="none" strike="noStrike" cap="none" dirty="0">
                <a:solidFill>
                  <a:schemeClr val="dk2"/>
                </a:solidFill>
                <a:ea typeface="Verdana"/>
                <a:cs typeface="Calibri" panose="020F0502020204030204" pitchFamily="34" charset="0"/>
                <a:sym typeface="Verdana"/>
              </a:rPr>
              <a:t>Most Innovative Organizations</a:t>
            </a:r>
            <a:endParaRPr sz="2400" u="none" strike="noStrike" cap="none" dirty="0">
              <a:solidFill>
                <a:schemeClr val="dk2"/>
              </a:solidFill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425" name="Google Shape;425;p22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24/10/20</a:t>
            </a:r>
            <a:endParaRPr/>
          </a:p>
        </p:txBody>
      </p:sp>
      <p:sp>
        <p:nvSpPr>
          <p:cNvPr id="423" name="Google Shape;423;p22"/>
          <p:cNvSpPr>
            <a:spLocks noGrp="1"/>
          </p:cNvSpPr>
          <p:nvPr>
            <p:ph type="sldNum" sz="quarter" idx="12"/>
          </p:nvPr>
        </p:nvSpPr>
        <p:spPr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4" name="Google Shape;424;p22" descr="t_bwlogo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537" y="1070517"/>
            <a:ext cx="8095785" cy="5467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91531C7-7805-850D-15C6-1D555CF87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8361" y="59374"/>
            <a:ext cx="2103427" cy="84137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8"/>
          <p:cNvSpPr txBox="1">
            <a:spLocks noGrp="1"/>
          </p:cNvSpPr>
          <p:nvPr>
            <p:ph type="title"/>
          </p:nvPr>
        </p:nvSpPr>
        <p:spPr>
          <a:xfrm>
            <a:off x="638643" y="225809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366"/>
              </a:buClr>
              <a:buSzPts val="1150"/>
              <a:buFont typeface="Calibri"/>
              <a:buNone/>
            </a:pPr>
            <a:r>
              <a:rPr lang="en-US" sz="46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Google working space</a:t>
            </a:r>
            <a:endParaRPr/>
          </a:p>
        </p:txBody>
      </p:sp>
      <p:pic>
        <p:nvPicPr>
          <p:cNvPr id="431" name="Google Shape;431;p28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 l="9012" t="19258" r="15199" b="18386"/>
          <a:stretch/>
        </p:blipFill>
        <p:spPr>
          <a:xfrm>
            <a:off x="189368" y="1368808"/>
            <a:ext cx="8069272" cy="4149339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28"/>
          <p:cNvSpPr>
            <a:spLocks noGrp="1"/>
          </p:cNvSpPr>
          <p:nvPr>
            <p:ph type="sldNum" sz="quarter" idx="12"/>
          </p:nvPr>
        </p:nvSpPr>
        <p:spPr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E78C8C4-9D0F-1250-1E46-8E3FDFB57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490" y="376623"/>
            <a:ext cx="2103427" cy="8413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/>
          <p:nvPr/>
        </p:nvSpPr>
        <p:spPr>
          <a:xfrm rot="-5400000">
            <a:off x="691352" y="799217"/>
            <a:ext cx="2200313" cy="2506881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 txBox="1">
            <a:spLocks noGrp="1"/>
          </p:cNvSpPr>
          <p:nvPr>
            <p:ph type="title"/>
          </p:nvPr>
        </p:nvSpPr>
        <p:spPr>
          <a:xfrm>
            <a:off x="725214" y="1204108"/>
            <a:ext cx="2002054" cy="178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800" spc="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Innovation differs from most of the processes an organization has to manage</a:t>
            </a:r>
            <a:br>
              <a:rPr lang="en-US" sz="1800" b="1" dirty="0">
                <a:solidFill>
                  <a:schemeClr val="lt1"/>
                </a:solidFill>
              </a:rPr>
            </a:b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124" name="Google Shape;124;p5"/>
          <p:cNvSpPr txBox="1">
            <a:spLocks noGrp="1"/>
          </p:cNvSpPr>
          <p:nvPr>
            <p:ph idx="1"/>
          </p:nvPr>
        </p:nvSpPr>
        <p:spPr>
          <a:xfrm>
            <a:off x="3715311" y="1204108"/>
            <a:ext cx="5280439" cy="4944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Innovation is Spontaneous</a:t>
            </a:r>
            <a:endParaRPr sz="1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”You can’t order innovation " (Ron Hickman)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depend to a great </a:t>
            </a:r>
            <a:r>
              <a:rPr lang="en-US" sz="18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exend</a:t>
            </a: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luck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40080" marR="0" lvl="1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erriweather Sans"/>
              <a:buChar char="-"/>
            </a:pP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en-US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Velcro, Workmate, Penicillin......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40080" marR="0" lvl="1" indent="-1143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erriweather Sans"/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level of uncertainty </a:t>
            </a:r>
          </a:p>
          <a:p>
            <a:pPr marL="400050" marR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1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Technology failure of failure in the market? </a:t>
            </a:r>
            <a:endParaRPr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Innovation is a creative process…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1143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nnovation is particularly difficult for big companies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6" name="Google Shape;126;p5"/>
          <p:cNvSpPr txBox="1">
            <a:spLocks noGrp="1"/>
          </p:cNvSpPr>
          <p:nvPr>
            <p:ph type="dt" sz="half" idx="10"/>
          </p:nvPr>
        </p:nvSpPr>
        <p:spPr>
          <a:xfrm>
            <a:off x="5724306" y="6356350"/>
            <a:ext cx="21515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888888"/>
                </a:solidFill>
              </a:rPr>
              <a:t>24/10/20</a:t>
            </a:r>
            <a:endParaRPr sz="1000">
              <a:solidFill>
                <a:srgbClr val="888888"/>
              </a:solidFill>
            </a:endParaRPr>
          </a:p>
        </p:txBody>
      </p:sp>
      <p:sp>
        <p:nvSpPr>
          <p:cNvPr id="125" name="Google Shape;125;p5"/>
          <p:cNvSpPr>
            <a:spLocks noGrp="1"/>
          </p:cNvSpPr>
          <p:nvPr>
            <p:ph type="sldNum" sz="quarter" idx="12"/>
          </p:nvPr>
        </p:nvSpPr>
        <p:spPr>
          <a:xfrm>
            <a:off x="7996518" y="6356350"/>
            <a:ext cx="518832" cy="365125"/>
          </a:xfrm>
          <a:prstGeom prst="bracketPair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600"/>
              </a:spcAft>
              <a:buClr>
                <a:srgbClr val="888888"/>
              </a:buClr>
              <a:buSzPts val="1000"/>
              <a:buFont typeface="Calibri"/>
              <a:buNone/>
            </a:pPr>
            <a:fld id="{00000000-1234-1234-1234-123412341234}" type="slidenum">
              <a:rPr lang="en-US"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366"/>
              </a:buClr>
              <a:buSzPts val="1150"/>
              <a:buFont typeface="Calibri"/>
              <a:buNone/>
            </a:pPr>
            <a:r>
              <a:rPr lang="en-US" sz="4600" b="0" i="0" u="none" strike="noStrike" cap="none">
                <a:solidFill>
                  <a:srgbClr val="B1A089"/>
                </a:solidFill>
                <a:latin typeface="Calibri"/>
                <a:ea typeface="Calibri"/>
                <a:cs typeface="Calibri"/>
                <a:sym typeface="Calibri"/>
              </a:rPr>
              <a:t>IDEO Working Space</a:t>
            </a:r>
            <a:endParaRPr/>
          </a:p>
        </p:txBody>
      </p:sp>
      <p:pic>
        <p:nvPicPr>
          <p:cNvPr id="439" name="Google Shape;439;p29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 l="9208" t="22093" r="15003" b="14291"/>
          <a:stretch/>
        </p:blipFill>
        <p:spPr>
          <a:xfrm>
            <a:off x="188131" y="1417637"/>
            <a:ext cx="7889066" cy="4138628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29"/>
          <p:cNvSpPr>
            <a:spLocks noGrp="1"/>
          </p:cNvSpPr>
          <p:nvPr>
            <p:ph type="sldNum" sz="quarter" idx="12"/>
          </p:nvPr>
        </p:nvSpPr>
        <p:spPr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438;p29">
            <a:extLst>
              <a:ext uri="{FF2B5EF4-FFF2-40B4-BE49-F238E27FC236}">
                <a16:creationId xmlns:a16="http://schemas.microsoft.com/office/drawing/2014/main" id="{D8B71349-D654-8CA7-80DD-081DD101A5FF}"/>
              </a:ext>
            </a:extLst>
          </p:cNvPr>
          <p:cNvSpPr txBox="1">
            <a:spLocks/>
          </p:cNvSpPr>
          <p:nvPr/>
        </p:nvSpPr>
        <p:spPr>
          <a:xfrm>
            <a:off x="188131" y="24881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0" i="0" kern="1200" cap="none" spc="-113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663366"/>
              </a:buClr>
              <a:buSzPts val="1150"/>
              <a:buFont typeface="Calibri"/>
              <a:buNone/>
            </a:pPr>
            <a:r>
              <a:rPr lang="en-US" sz="4600" dirty="0">
                <a:solidFill>
                  <a:srgbClr val="B1A089"/>
                </a:solidFill>
                <a:latin typeface="Calibri"/>
                <a:ea typeface="Calibri"/>
                <a:cs typeface="Calibri"/>
                <a:sym typeface="Calibri"/>
              </a:rPr>
              <a:t>IDEO Working Space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1B06939-B952-BCEB-2A21-881E3C085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4614" y="267773"/>
            <a:ext cx="2103427" cy="84137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64"/>
          <p:cNvSpPr>
            <a:spLocks noGrp="1"/>
          </p:cNvSpPr>
          <p:nvPr>
            <p:ph type="sldNum" sz="quarter" idx="12"/>
          </p:nvPr>
        </p:nvSpPr>
        <p:spPr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64"/>
          <p:cNvSpPr txBox="1"/>
          <p:nvPr/>
        </p:nvSpPr>
        <p:spPr>
          <a:xfrm>
            <a:off x="-2041775" y="3234553"/>
            <a:ext cx="7845985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32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sz="32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64"/>
          <p:cNvSpPr txBox="1"/>
          <p:nvPr/>
        </p:nvSpPr>
        <p:spPr>
          <a:xfrm>
            <a:off x="3992136" y="2465746"/>
            <a:ext cx="4772722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br>
              <a:rPr lang="en-US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bg-BG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Д-р</a:t>
            </a:r>
            <a:r>
              <a:rPr lang="en-US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Параскеви</a:t>
            </a:r>
            <a:r>
              <a:rPr lang="en-US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2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Гиоурка</a:t>
            </a:r>
            <a:br>
              <a:rPr lang="en-US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pgiourka@gmail.com</a:t>
            </a:r>
            <a:endParaRPr sz="2000" dirty="0">
              <a:solidFill>
                <a:srgbClr val="8C8B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1830AA0-346F-0F00-4E18-DBC2F4A3C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783" y="1624375"/>
            <a:ext cx="2103427" cy="8413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/>
          <p:nvPr/>
        </p:nvSpPr>
        <p:spPr>
          <a:xfrm>
            <a:off x="2286" y="320040"/>
            <a:ext cx="914171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7656521" y="1"/>
            <a:ext cx="851299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6"/>
          <p:cNvSpPr/>
          <p:nvPr/>
        </p:nvSpPr>
        <p:spPr>
          <a:xfrm rot="-5400000" flipH="1">
            <a:off x="-93647" y="2693652"/>
            <a:ext cx="4083433" cy="3062575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"/>
          <p:cNvSpPr txBox="1">
            <a:spLocks noGrp="1"/>
          </p:cNvSpPr>
          <p:nvPr>
            <p:ph idx="1"/>
          </p:nvPr>
        </p:nvSpPr>
        <p:spPr>
          <a:xfrm>
            <a:off x="2429589" y="2951003"/>
            <a:ext cx="5381172" cy="477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en-US" sz="3200" dirty="0">
                <a:ea typeface="Verdana"/>
                <a:cs typeface="Calibri" panose="020F0502020204030204" pitchFamily="34" charset="0"/>
                <a:sym typeface="Verdana"/>
              </a:rPr>
              <a:t>Innovation Challenges</a:t>
            </a:r>
            <a:endParaRPr sz="3200" u="none" strike="noStrike" cap="none" dirty="0">
              <a:ea typeface="Verdana"/>
              <a:cs typeface="Calibri" panose="020F0502020204030204" pitchFamily="34" charset="0"/>
              <a:sym typeface="Verdan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3200" u="none" strike="noStrike" cap="none" dirty="0"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136" name="Google Shape;136;p6"/>
          <p:cNvSpPr>
            <a:spLocks noGrp="1"/>
          </p:cNvSpPr>
          <p:nvPr>
            <p:ph type="sldNum" sz="quarter" idx="12"/>
          </p:nvPr>
        </p:nvSpPr>
        <p:spPr>
          <a:prstGeom prst="bracketPair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60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t>4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2CB5157-FCFC-1A99-0CF7-B23D596C5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82" y="48541"/>
            <a:ext cx="3058245" cy="12232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143" name="Google Shape;143;p7" descr="factors-affecting-innovation-program-succes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832" y="1635264"/>
            <a:ext cx="8515350" cy="4055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F2601DE-D613-5E37-57DC-A5FFD5235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782" y="48541"/>
            <a:ext cx="3058245" cy="12232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61" name="Google Shape;161;p9" descr="CircleofInnovation graphic v2 opt2 1000px 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0" y="1078383"/>
            <a:ext cx="7449548" cy="4701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513F362-D5E8-5218-E9B8-5DDA758FB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1"/>
            <a:ext cx="2103427" cy="8413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"/>
          <p:cNvSpPr txBox="1">
            <a:spLocks noGrp="1"/>
          </p:cNvSpPr>
          <p:nvPr>
            <p:ph idx="1"/>
          </p:nvPr>
        </p:nvSpPr>
        <p:spPr>
          <a:xfrm>
            <a:off x="509814" y="2951003"/>
            <a:ext cx="2743200" cy="1308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en-US" sz="2600" u="none" strike="noStrike" cap="none" dirty="0">
                <a:ea typeface="Verdana"/>
                <a:cs typeface="Calibri" panose="020F0502020204030204" pitchFamily="34" charset="0"/>
                <a:sym typeface="Verdana"/>
              </a:rPr>
              <a:t>Why innovation is so difficult?</a:t>
            </a:r>
            <a:endParaRPr sz="2600" dirty="0"/>
          </a:p>
          <a:p>
            <a:pPr marL="0" marR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u="none" strike="noStrike" cap="none" dirty="0"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168" name="Google Shape;168;p10"/>
          <p:cNvSpPr>
            <a:spLocks noGrp="1"/>
          </p:cNvSpPr>
          <p:nvPr>
            <p:ph type="sldNum" sz="quarter" idx="12"/>
          </p:nvPr>
        </p:nvSpPr>
        <p:spPr>
          <a:prstGeom prst="bracketPair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60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t>7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Innovation process manaement diagram cycles">
            <a:extLst>
              <a:ext uri="{FF2B5EF4-FFF2-40B4-BE49-F238E27FC236}">
                <a16:creationId xmlns:a16="http://schemas.microsoft.com/office/drawing/2014/main" id="{208983AF-BAC0-4BAD-E8C1-343EBC425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705" y="1385694"/>
            <a:ext cx="5797296" cy="403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20F79A-1FF5-13C1-C087-D3C2476729D4}"/>
              </a:ext>
            </a:extLst>
          </p:cNvPr>
          <p:cNvSpPr txBox="1"/>
          <p:nvPr/>
        </p:nvSpPr>
        <p:spPr>
          <a:xfrm>
            <a:off x="4572000" y="5241474"/>
            <a:ext cx="30011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900" dirty="0">
                <a:latin typeface="Calibri" panose="020F0502020204030204" pitchFamily="34" charset="0"/>
              </a:rPr>
              <a:t>Source: </a:t>
            </a:r>
            <a:r>
              <a:rPr lang="en-GB" sz="900" dirty="0">
                <a:latin typeface="Calibri" panose="020F0502020204030204" pitchFamily="34" charset="0"/>
              </a:rPr>
              <a:t>https://</a:t>
            </a:r>
            <a:r>
              <a:rPr lang="en-GB" sz="900" dirty="0" err="1">
                <a:latin typeface="Calibri" panose="020F0502020204030204" pitchFamily="34" charset="0"/>
              </a:rPr>
              <a:t>www.creativejeffrey.com</a:t>
            </a:r>
            <a:r>
              <a:rPr lang="en-GB" sz="900" dirty="0">
                <a:latin typeface="Calibri" panose="020F0502020204030204" pitchFamily="34" charset="0"/>
              </a:rPr>
              <a:t>/creative/</a:t>
            </a:r>
            <a:r>
              <a:rPr lang="en-GB" sz="900" dirty="0" err="1">
                <a:latin typeface="Calibri" panose="020F0502020204030204" pitchFamily="34" charset="0"/>
              </a:rPr>
              <a:t>ipm.php</a:t>
            </a:r>
            <a:r>
              <a:rPr lang="en-GR" sz="900" dirty="0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26AC49B-1780-DB91-E20A-618141652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1"/>
            <a:ext cx="2103427" cy="84137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"/>
          <p:cNvSpPr/>
          <p:nvPr/>
        </p:nvSpPr>
        <p:spPr>
          <a:xfrm>
            <a:off x="0" y="0"/>
            <a:ext cx="9143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5" name="Google Shape;175;p11"/>
          <p:cNvGrpSpPr/>
          <p:nvPr/>
        </p:nvGrpSpPr>
        <p:grpSpPr>
          <a:xfrm>
            <a:off x="157250" y="4415245"/>
            <a:ext cx="8986749" cy="2087795"/>
            <a:chOff x="143163" y="5763486"/>
            <a:chExt cx="11982332" cy="739555"/>
          </a:xfrm>
        </p:grpSpPr>
        <p:sp>
          <p:nvSpPr>
            <p:cNvPr id="176" name="Google Shape;176;p11"/>
            <p:cNvSpPr/>
            <p:nvPr/>
          </p:nvSpPr>
          <p:spPr>
            <a:xfrm rot="10800000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7" name="Google Shape;177;p11"/>
            <p:cNvCxnSpPr/>
            <p:nvPr/>
          </p:nvCxnSpPr>
          <p:spPr>
            <a:xfrm flipH="1">
              <a:off x="143163" y="5763486"/>
              <a:ext cx="1" cy="739555"/>
            </a:xfrm>
            <a:prstGeom prst="straightConnector1">
              <a:avLst/>
            </a:prstGeom>
            <a:noFill/>
            <a:ln w="1778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78" name="Google Shape;178;p11"/>
          <p:cNvSpPr/>
          <p:nvPr/>
        </p:nvSpPr>
        <p:spPr>
          <a:xfrm>
            <a:off x="3850279" y="587829"/>
            <a:ext cx="4878975" cy="568234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1"/>
          <p:cNvSpPr txBox="1">
            <a:spLocks noGrp="1"/>
          </p:cNvSpPr>
          <p:nvPr>
            <p:ph idx="1"/>
          </p:nvPr>
        </p:nvSpPr>
        <p:spPr>
          <a:xfrm>
            <a:off x="4211371" y="1025717"/>
            <a:ext cx="4156790" cy="4300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Almost 11 out of 12 start ups fail ….</a:t>
            </a:r>
            <a:endParaRPr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endParaRPr lang="en-GR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endParaRPr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What makes it harder is that most of </a:t>
            </a:r>
            <a:r>
              <a:rPr lang="en-US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startupers</a:t>
            </a: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 don’t have the courage or the ability to solve the problems before its too late. </a:t>
            </a: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endParaRPr lang="en-US" sz="1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endParaRPr sz="1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Companies are not used in dealing with different innovation types – They prefer incremental innovations</a:t>
            </a:r>
            <a:endParaRPr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0" name="Google Shape;180;p11"/>
          <p:cNvSpPr txBox="1">
            <a:spLocks noGrp="1"/>
          </p:cNvSpPr>
          <p:nvPr>
            <p:ph type="dt" sz="half" idx="10"/>
          </p:nvPr>
        </p:nvSpPr>
        <p:spPr>
          <a:xfrm>
            <a:off x="628650" y="649224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24/10/20</a:t>
            </a:r>
            <a:endParaRPr/>
          </a:p>
        </p:txBody>
      </p:sp>
      <p:sp>
        <p:nvSpPr>
          <p:cNvPr id="181" name="Google Shape;181;p11"/>
          <p:cNvSpPr txBox="1">
            <a:spLocks noGrp="1"/>
          </p:cNvSpPr>
          <p:nvPr>
            <p:ph type="sldNum" sz="quarter" idx="12"/>
          </p:nvPr>
        </p:nvSpPr>
        <p:spPr>
          <a:xfrm>
            <a:off x="6457950" y="649224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A0D63BB-B055-F838-4A1E-090163F7B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1"/>
            <a:ext cx="2103427" cy="8413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dirty="0"/>
              <a:t>The </a:t>
            </a:r>
            <a:r>
              <a:rPr lang="en-US" dirty="0" err="1"/>
              <a:t>dilema</a:t>
            </a:r>
            <a:r>
              <a:rPr lang="en-US" dirty="0"/>
              <a:t>….</a:t>
            </a:r>
            <a:endParaRPr dirty="0"/>
          </a:p>
        </p:txBody>
      </p:sp>
      <p:pic>
        <p:nvPicPr>
          <p:cNvPr id="188" name="Google Shape;188;p12" descr="innovators-dilemma-product-perfomance-vs-market-expectation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992709" y="1698330"/>
            <a:ext cx="6262803" cy="344733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CA8C73F-4F50-581E-72ED-DA7D6424D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1"/>
            <a:ext cx="2103427" cy="8413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Άτλαντας">
  <a:themeElements>
    <a:clrScheme name="Άτλαντας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Άτλαντας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Άτλαντας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template" id="{E32C4DEC-C4A8-0F4A-A6E2-6F76E708F3AF}" vid="{F347C14C-D2D0-6242-8BE6-C9D0A3461C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 Template</Template>
  <TotalTime>171</TotalTime>
  <Words>836</Words>
  <Application>Microsoft Office PowerPoint</Application>
  <PresentationFormat>On-screen Show (4:3)</PresentationFormat>
  <Paragraphs>217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Merriweather Sans</vt:lpstr>
      <vt:lpstr>Rockwell</vt:lpstr>
      <vt:lpstr>Verdana</vt:lpstr>
      <vt:lpstr>Wingdings</vt:lpstr>
      <vt:lpstr>Άτλαντας</vt:lpstr>
      <vt:lpstr>PowerPoint Presentation</vt:lpstr>
      <vt:lpstr>PowerPoint Presentation</vt:lpstr>
      <vt:lpstr>Innovation differs from most of the processes an organization has to manage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dilema….</vt:lpstr>
      <vt:lpstr>Ενσωματώστε την καινοτομία στον πυρήνα της επιχείρησης!</vt:lpstr>
      <vt:lpstr>How?</vt:lpstr>
      <vt:lpstr>New product Development (NPD) The innovation funnel </vt:lpstr>
      <vt:lpstr>Conditions favouring the development of innovations in organizations</vt:lpstr>
      <vt:lpstr>Organization</vt:lpstr>
      <vt:lpstr>Organization</vt:lpstr>
      <vt:lpstr>Behaviours</vt:lpstr>
      <vt:lpstr>Behaviours </vt:lpstr>
      <vt:lpstr>Culture</vt:lpstr>
      <vt:lpstr>Organizations with a culture of innovation</vt:lpstr>
      <vt:lpstr>Culture of Innovation….</vt:lpstr>
      <vt:lpstr>Who?</vt:lpstr>
      <vt:lpstr>Mediators</vt:lpstr>
      <vt:lpstr>Product Champions</vt:lpstr>
      <vt:lpstr>Gatekeepers</vt:lpstr>
      <vt:lpstr>“step-parents”</vt:lpstr>
      <vt:lpstr>Innovation leadership</vt:lpstr>
      <vt:lpstr>The Innovative Organization</vt:lpstr>
      <vt:lpstr>Most Innovative Organizations</vt:lpstr>
      <vt:lpstr>Google working space</vt:lpstr>
      <vt:lpstr>IDEO Working Space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ΤΜΗΜΑ ΜΗΧΑΝΙΚΩΝ ΠΑΡΑΓΩΓΗΣ &amp; ΔΙΟΙΚΗΣΗΣ  ΠΟΛΥΤΕΧΝΙΚΗ ΣΧΟΛΗ  ΔΗΜΟΚΡΙΤΕΙΟ ΠΑΝΕΠΙΣΤΗΜΙΟ ΘΡΑΚΗΣ  </dc:title>
  <dc:creator>PARASKEVI GIOURKA</dc:creator>
  <cp:lastModifiedBy>Lili Stoikova</cp:lastModifiedBy>
  <cp:revision>14</cp:revision>
  <dcterms:created xsi:type="dcterms:W3CDTF">2020-10-24T05:20:04Z</dcterms:created>
  <dcterms:modified xsi:type="dcterms:W3CDTF">2022-11-11T20:18:51Z</dcterms:modified>
</cp:coreProperties>
</file>