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31"/>
  </p:notesMasterIdLst>
  <p:handoutMasterIdLst>
    <p:handoutMasterId r:id="rId32"/>
  </p:handoutMasterIdLst>
  <p:sldIdLst>
    <p:sldId id="256" r:id="rId2"/>
    <p:sldId id="335" r:id="rId3"/>
    <p:sldId id="336" r:id="rId4"/>
    <p:sldId id="325" r:id="rId5"/>
    <p:sldId id="337" r:id="rId6"/>
    <p:sldId id="327" r:id="rId7"/>
    <p:sldId id="338" r:id="rId8"/>
    <p:sldId id="339" r:id="rId9"/>
    <p:sldId id="340" r:id="rId10"/>
    <p:sldId id="341" r:id="rId11"/>
    <p:sldId id="342" r:id="rId12"/>
    <p:sldId id="332" r:id="rId13"/>
    <p:sldId id="333" r:id="rId14"/>
    <p:sldId id="265" r:id="rId15"/>
    <p:sldId id="276" r:id="rId16"/>
    <p:sldId id="277" r:id="rId17"/>
    <p:sldId id="278" r:id="rId18"/>
    <p:sldId id="307" r:id="rId19"/>
    <p:sldId id="281" r:id="rId20"/>
    <p:sldId id="311" r:id="rId21"/>
    <p:sldId id="266" r:id="rId22"/>
    <p:sldId id="275" r:id="rId23"/>
    <p:sldId id="306" r:id="rId24"/>
    <p:sldId id="284" r:id="rId25"/>
    <p:sldId id="285" r:id="rId26"/>
    <p:sldId id="287" r:id="rId27"/>
    <p:sldId id="302" r:id="rId28"/>
    <p:sldId id="288" r:id="rId29"/>
    <p:sldId id="296" r:id="rId30"/>
  </p:sldIdLst>
  <p:sldSz cx="9144000" cy="6858000" type="screen4x3"/>
  <p:notesSz cx="6858000" cy="9144000"/>
  <p:defaultTextStyle>
    <a:defPPr>
      <a:defRPr lang="bg"/>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33"/>
    <p:restoredTop sz="95190" autoAdjust="0"/>
  </p:normalViewPr>
  <p:slideViewPr>
    <p:cSldViewPr snapToGrid="0" snapToObjects="1">
      <p:cViewPr varScale="1">
        <p:scale>
          <a:sx n="78" d="100"/>
          <a:sy n="78" d="100"/>
        </p:scale>
        <p:origin x="941"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 Stoikova" userId="88b680ce0b503961" providerId="LiveId" clId="{3C78120D-E78E-45B7-AEE8-DC7789D1C896}"/>
    <pc:docChg chg="undo custSel modSld">
      <pc:chgData name="Lili Stoikova" userId="88b680ce0b503961" providerId="LiveId" clId="{3C78120D-E78E-45B7-AEE8-DC7789D1C896}" dt="2022-11-16T21:00:35.007" v="1716" actId="14100"/>
      <pc:docMkLst>
        <pc:docMk/>
      </pc:docMkLst>
      <pc:sldChg chg="modSp mod">
        <pc:chgData name="Lili Stoikova" userId="88b680ce0b503961" providerId="LiveId" clId="{3C78120D-E78E-45B7-AEE8-DC7789D1C896}" dt="2022-11-16T20:40:05.515" v="1651" actId="20577"/>
        <pc:sldMkLst>
          <pc:docMk/>
          <pc:sldMk cId="4116540515" sldId="256"/>
        </pc:sldMkLst>
        <pc:spChg chg="mod">
          <ac:chgData name="Lili Stoikova" userId="88b680ce0b503961" providerId="LiveId" clId="{3C78120D-E78E-45B7-AEE8-DC7789D1C896}" dt="2022-11-16T20:40:05.515" v="1651" actId="20577"/>
          <ac:spMkLst>
            <pc:docMk/>
            <pc:sldMk cId="4116540515" sldId="256"/>
            <ac:spMk id="4" creationId="{97B8D0EA-21D0-BED6-1D4D-94ADB1F672CF}"/>
          </ac:spMkLst>
        </pc:spChg>
      </pc:sldChg>
      <pc:sldChg chg="modSp mod">
        <pc:chgData name="Lili Stoikova" userId="88b680ce0b503961" providerId="LiveId" clId="{3C78120D-E78E-45B7-AEE8-DC7789D1C896}" dt="2022-11-16T19:21:06.631" v="1266" actId="20577"/>
        <pc:sldMkLst>
          <pc:docMk/>
          <pc:sldMk cId="4216130611" sldId="265"/>
        </pc:sldMkLst>
        <pc:spChg chg="mod">
          <ac:chgData name="Lili Stoikova" userId="88b680ce0b503961" providerId="LiveId" clId="{3C78120D-E78E-45B7-AEE8-DC7789D1C896}" dt="2022-11-16T19:18:59.282" v="1260" actId="122"/>
          <ac:spMkLst>
            <pc:docMk/>
            <pc:sldMk cId="4216130611" sldId="265"/>
            <ac:spMk id="2" creationId="{D65008A9-D157-BE46-E505-E71F2CDDEA9B}"/>
          </ac:spMkLst>
        </pc:spChg>
        <pc:spChg chg="mod">
          <ac:chgData name="Lili Stoikova" userId="88b680ce0b503961" providerId="LiveId" clId="{3C78120D-E78E-45B7-AEE8-DC7789D1C896}" dt="2022-11-16T19:21:06.631" v="1266" actId="20577"/>
          <ac:spMkLst>
            <pc:docMk/>
            <pc:sldMk cId="4216130611" sldId="265"/>
            <ac:spMk id="3" creationId="{00000000-0000-0000-0000-000000000000}"/>
          </ac:spMkLst>
        </pc:spChg>
      </pc:sldChg>
      <pc:sldChg chg="modSp mod">
        <pc:chgData name="Lili Stoikova" userId="88b680ce0b503961" providerId="LiveId" clId="{3C78120D-E78E-45B7-AEE8-DC7789D1C896}" dt="2022-11-16T19:48:22.496" v="1453" actId="123"/>
        <pc:sldMkLst>
          <pc:docMk/>
          <pc:sldMk cId="2789843473" sldId="266"/>
        </pc:sldMkLst>
        <pc:spChg chg="mod">
          <ac:chgData name="Lili Stoikova" userId="88b680ce0b503961" providerId="LiveId" clId="{3C78120D-E78E-45B7-AEE8-DC7789D1C896}" dt="2022-11-16T19:48:22.496" v="1453" actId="123"/>
          <ac:spMkLst>
            <pc:docMk/>
            <pc:sldMk cId="2789843473" sldId="266"/>
            <ac:spMk id="3" creationId="{00000000-0000-0000-0000-000000000000}"/>
          </ac:spMkLst>
        </pc:spChg>
      </pc:sldChg>
      <pc:sldChg chg="modSp mod">
        <pc:chgData name="Lili Stoikova" userId="88b680ce0b503961" providerId="LiveId" clId="{3C78120D-E78E-45B7-AEE8-DC7789D1C896}" dt="2022-11-16T20:57:55.152" v="1714" actId="20577"/>
        <pc:sldMkLst>
          <pc:docMk/>
          <pc:sldMk cId="3644910177" sldId="275"/>
        </pc:sldMkLst>
        <pc:spChg chg="mod">
          <ac:chgData name="Lili Stoikova" userId="88b680ce0b503961" providerId="LiveId" clId="{3C78120D-E78E-45B7-AEE8-DC7789D1C896}" dt="2022-11-16T20:57:55.152" v="1714" actId="20577"/>
          <ac:spMkLst>
            <pc:docMk/>
            <pc:sldMk cId="3644910177" sldId="275"/>
            <ac:spMk id="2" creationId="{CE04A8AA-2E13-4BCD-84F7-DD7BFC19AB9D}"/>
          </ac:spMkLst>
        </pc:spChg>
      </pc:sldChg>
      <pc:sldChg chg="modSp mod">
        <pc:chgData name="Lili Stoikova" userId="88b680ce0b503961" providerId="LiveId" clId="{3C78120D-E78E-45B7-AEE8-DC7789D1C896}" dt="2022-11-16T20:45:16.089" v="1669" actId="20577"/>
        <pc:sldMkLst>
          <pc:docMk/>
          <pc:sldMk cId="3379474456" sldId="276"/>
        </pc:sldMkLst>
        <pc:spChg chg="mod">
          <ac:chgData name="Lili Stoikova" userId="88b680ce0b503961" providerId="LiveId" clId="{3C78120D-E78E-45B7-AEE8-DC7789D1C896}" dt="2022-11-16T20:45:16.089" v="1669" actId="20577"/>
          <ac:spMkLst>
            <pc:docMk/>
            <pc:sldMk cId="3379474456" sldId="276"/>
            <ac:spMk id="3" creationId="{00000000-0000-0000-0000-000000000000}"/>
          </ac:spMkLst>
        </pc:spChg>
        <pc:spChg chg="mod">
          <ac:chgData name="Lili Stoikova" userId="88b680ce0b503961" providerId="LiveId" clId="{3C78120D-E78E-45B7-AEE8-DC7789D1C896}" dt="2022-11-16T19:21:49.661" v="1270" actId="1076"/>
          <ac:spMkLst>
            <pc:docMk/>
            <pc:sldMk cId="3379474456" sldId="276"/>
            <ac:spMk id="4" creationId="{F2825345-BCC0-8C4E-A94C-DC343FC26F21}"/>
          </ac:spMkLst>
        </pc:spChg>
      </pc:sldChg>
      <pc:sldChg chg="modSp mod">
        <pc:chgData name="Lili Stoikova" userId="88b680ce0b503961" providerId="LiveId" clId="{3C78120D-E78E-45B7-AEE8-DC7789D1C896}" dt="2022-11-16T19:39:53.507" v="1399" actId="14100"/>
        <pc:sldMkLst>
          <pc:docMk/>
          <pc:sldMk cId="2168609421" sldId="277"/>
        </pc:sldMkLst>
        <pc:spChg chg="mod">
          <ac:chgData name="Lili Stoikova" userId="88b680ce0b503961" providerId="LiveId" clId="{3C78120D-E78E-45B7-AEE8-DC7789D1C896}" dt="2022-11-16T19:36:42.710" v="1383" actId="14100"/>
          <ac:spMkLst>
            <pc:docMk/>
            <pc:sldMk cId="2168609421" sldId="277"/>
            <ac:spMk id="2" creationId="{BDFD74C3-EB3C-CCFF-0A96-AE77AF351E12}"/>
          </ac:spMkLst>
        </pc:spChg>
        <pc:spChg chg="mod">
          <ac:chgData name="Lili Stoikova" userId="88b680ce0b503961" providerId="LiveId" clId="{3C78120D-E78E-45B7-AEE8-DC7789D1C896}" dt="2022-11-16T19:39:53.507" v="1399" actId="14100"/>
          <ac:spMkLst>
            <pc:docMk/>
            <pc:sldMk cId="2168609421" sldId="277"/>
            <ac:spMk id="3" creationId="{00000000-0000-0000-0000-000000000000}"/>
          </ac:spMkLst>
        </pc:spChg>
      </pc:sldChg>
      <pc:sldChg chg="modSp mod">
        <pc:chgData name="Lili Stoikova" userId="88b680ce0b503961" providerId="LiveId" clId="{3C78120D-E78E-45B7-AEE8-DC7789D1C896}" dt="2022-11-16T19:42:55.285" v="1426" actId="20577"/>
        <pc:sldMkLst>
          <pc:docMk/>
          <pc:sldMk cId="2855003386" sldId="278"/>
        </pc:sldMkLst>
        <pc:spChg chg="mod">
          <ac:chgData name="Lili Stoikova" userId="88b680ce0b503961" providerId="LiveId" clId="{3C78120D-E78E-45B7-AEE8-DC7789D1C896}" dt="2022-11-16T19:41:25.107" v="1405" actId="14100"/>
          <ac:spMkLst>
            <pc:docMk/>
            <pc:sldMk cId="2855003386" sldId="278"/>
            <ac:spMk id="2" creationId="{46E3D0D6-5A77-5A45-AA2D-DF92B49CB34A}"/>
          </ac:spMkLst>
        </pc:spChg>
        <pc:spChg chg="mod">
          <ac:chgData name="Lili Stoikova" userId="88b680ce0b503961" providerId="LiveId" clId="{3C78120D-E78E-45B7-AEE8-DC7789D1C896}" dt="2022-11-16T19:42:55.285" v="1426" actId="20577"/>
          <ac:spMkLst>
            <pc:docMk/>
            <pc:sldMk cId="2855003386" sldId="278"/>
            <ac:spMk id="3" creationId="{6D0E5B74-FFF8-4041-ADED-E2B8E3B5A3BB}"/>
          </ac:spMkLst>
        </pc:spChg>
        <pc:spChg chg="mod">
          <ac:chgData name="Lili Stoikova" userId="88b680ce0b503961" providerId="LiveId" clId="{3C78120D-E78E-45B7-AEE8-DC7789D1C896}" dt="2022-11-16T19:41:53.842" v="1406" actId="14100"/>
          <ac:spMkLst>
            <pc:docMk/>
            <pc:sldMk cId="2855003386" sldId="278"/>
            <ac:spMk id="8" creationId="{87D95196-6D3D-3FD7-F75D-B63AA67969AC}"/>
          </ac:spMkLst>
        </pc:spChg>
      </pc:sldChg>
      <pc:sldChg chg="modSp mod">
        <pc:chgData name="Lili Stoikova" userId="88b680ce0b503961" providerId="LiveId" clId="{3C78120D-E78E-45B7-AEE8-DC7789D1C896}" dt="2022-11-16T19:43:44.147" v="1428" actId="123"/>
        <pc:sldMkLst>
          <pc:docMk/>
          <pc:sldMk cId="402823058" sldId="281"/>
        </pc:sldMkLst>
        <pc:spChg chg="mod">
          <ac:chgData name="Lili Stoikova" userId="88b680ce0b503961" providerId="LiveId" clId="{3C78120D-E78E-45B7-AEE8-DC7789D1C896}" dt="2022-11-16T19:43:44.147" v="1428" actId="123"/>
          <ac:spMkLst>
            <pc:docMk/>
            <pc:sldMk cId="402823058" sldId="281"/>
            <ac:spMk id="3" creationId="{6D0E5B74-FFF8-4041-ADED-E2B8E3B5A3BB}"/>
          </ac:spMkLst>
        </pc:spChg>
      </pc:sldChg>
      <pc:sldChg chg="modSp mod">
        <pc:chgData name="Lili Stoikova" userId="88b680ce0b503961" providerId="LiveId" clId="{3C78120D-E78E-45B7-AEE8-DC7789D1C896}" dt="2022-11-16T20:45:41.119" v="1672" actId="20577"/>
        <pc:sldMkLst>
          <pc:docMk/>
          <pc:sldMk cId="4056883142" sldId="284"/>
        </pc:sldMkLst>
        <pc:spChg chg="mod">
          <ac:chgData name="Lili Stoikova" userId="88b680ce0b503961" providerId="LiveId" clId="{3C78120D-E78E-45B7-AEE8-DC7789D1C896}" dt="2022-11-16T13:01:14.136" v="215" actId="27636"/>
          <ac:spMkLst>
            <pc:docMk/>
            <pc:sldMk cId="4056883142" sldId="284"/>
            <ac:spMk id="2" creationId="{00000000-0000-0000-0000-000000000000}"/>
          </ac:spMkLst>
        </pc:spChg>
        <pc:spChg chg="mod">
          <ac:chgData name="Lili Stoikova" userId="88b680ce0b503961" providerId="LiveId" clId="{3C78120D-E78E-45B7-AEE8-DC7789D1C896}" dt="2022-11-16T20:45:41.119" v="1672" actId="20577"/>
          <ac:spMkLst>
            <pc:docMk/>
            <pc:sldMk cId="4056883142" sldId="284"/>
            <ac:spMk id="3" creationId="{00000000-0000-0000-0000-000000000000}"/>
          </ac:spMkLst>
        </pc:spChg>
        <pc:spChg chg="mod">
          <ac:chgData name="Lili Stoikova" userId="88b680ce0b503961" providerId="LiveId" clId="{3C78120D-E78E-45B7-AEE8-DC7789D1C896}" dt="2022-11-16T19:50:13.904" v="1460" actId="1076"/>
          <ac:spMkLst>
            <pc:docMk/>
            <pc:sldMk cId="4056883142" sldId="284"/>
            <ac:spMk id="7" creationId="{338F42AC-DCCA-4D85-6A5C-6964EA96D179}"/>
          </ac:spMkLst>
        </pc:spChg>
        <pc:picChg chg="mod">
          <ac:chgData name="Lili Stoikova" userId="88b680ce0b503961" providerId="LiveId" clId="{3C78120D-E78E-45B7-AEE8-DC7789D1C896}" dt="2022-11-16T19:53:17.417" v="1489" actId="1076"/>
          <ac:picMkLst>
            <pc:docMk/>
            <pc:sldMk cId="4056883142" sldId="284"/>
            <ac:picMk id="6" creationId="{B231BFAE-3242-A644-831E-9DEEE510AE51}"/>
          </ac:picMkLst>
        </pc:picChg>
      </pc:sldChg>
      <pc:sldChg chg="modSp mod">
        <pc:chgData name="Lili Stoikova" userId="88b680ce0b503961" providerId="LiveId" clId="{3C78120D-E78E-45B7-AEE8-DC7789D1C896}" dt="2022-11-16T20:08:11.078" v="1499" actId="20577"/>
        <pc:sldMkLst>
          <pc:docMk/>
          <pc:sldMk cId="2897982362" sldId="285"/>
        </pc:sldMkLst>
        <pc:spChg chg="mod">
          <ac:chgData name="Lili Stoikova" userId="88b680ce0b503961" providerId="LiveId" clId="{3C78120D-E78E-45B7-AEE8-DC7789D1C896}" dt="2022-11-16T20:08:11.078" v="1499" actId="20577"/>
          <ac:spMkLst>
            <pc:docMk/>
            <pc:sldMk cId="2897982362" sldId="285"/>
            <ac:spMk id="3" creationId="{00000000-0000-0000-0000-000000000000}"/>
          </ac:spMkLst>
        </pc:spChg>
      </pc:sldChg>
      <pc:sldChg chg="modSp mod">
        <pc:chgData name="Lili Stoikova" userId="88b680ce0b503961" providerId="LiveId" clId="{3C78120D-E78E-45B7-AEE8-DC7789D1C896}" dt="2022-11-16T20:12:35.553" v="1521" actId="123"/>
        <pc:sldMkLst>
          <pc:docMk/>
          <pc:sldMk cId="2192414994" sldId="287"/>
        </pc:sldMkLst>
        <pc:spChg chg="mod">
          <ac:chgData name="Lili Stoikova" userId="88b680ce0b503961" providerId="LiveId" clId="{3C78120D-E78E-45B7-AEE8-DC7789D1C896}" dt="2022-11-16T20:10:06.752" v="1500" actId="255"/>
          <ac:spMkLst>
            <pc:docMk/>
            <pc:sldMk cId="2192414994" sldId="287"/>
            <ac:spMk id="2" creationId="{00000000-0000-0000-0000-000000000000}"/>
          </ac:spMkLst>
        </pc:spChg>
        <pc:spChg chg="mod">
          <ac:chgData name="Lili Stoikova" userId="88b680ce0b503961" providerId="LiveId" clId="{3C78120D-E78E-45B7-AEE8-DC7789D1C896}" dt="2022-11-16T20:12:35.553" v="1521" actId="123"/>
          <ac:spMkLst>
            <pc:docMk/>
            <pc:sldMk cId="2192414994" sldId="287"/>
            <ac:spMk id="3" creationId="{00000000-0000-0000-0000-000000000000}"/>
          </ac:spMkLst>
        </pc:spChg>
      </pc:sldChg>
      <pc:sldChg chg="modSp mod">
        <pc:chgData name="Lili Stoikova" userId="88b680ce0b503961" providerId="LiveId" clId="{3C78120D-E78E-45B7-AEE8-DC7789D1C896}" dt="2022-11-16T20:18:56.999" v="1585" actId="20577"/>
        <pc:sldMkLst>
          <pc:docMk/>
          <pc:sldMk cId="118280297" sldId="288"/>
        </pc:sldMkLst>
        <pc:spChg chg="mod">
          <ac:chgData name="Lili Stoikova" userId="88b680ce0b503961" providerId="LiveId" clId="{3C78120D-E78E-45B7-AEE8-DC7789D1C896}" dt="2022-11-16T20:18:56.999" v="1585" actId="20577"/>
          <ac:spMkLst>
            <pc:docMk/>
            <pc:sldMk cId="118280297" sldId="288"/>
            <ac:spMk id="3" creationId="{00000000-0000-0000-0000-000000000000}"/>
          </ac:spMkLst>
        </pc:spChg>
        <pc:spChg chg="mod">
          <ac:chgData name="Lili Stoikova" userId="88b680ce0b503961" providerId="LiveId" clId="{3C78120D-E78E-45B7-AEE8-DC7789D1C896}" dt="2022-11-16T20:17:48.584" v="1579" actId="1076"/>
          <ac:spMkLst>
            <pc:docMk/>
            <pc:sldMk cId="118280297" sldId="288"/>
            <ac:spMk id="4" creationId="{53D6A8DA-BA0E-C6EC-3DAA-DC4D4FA04363}"/>
          </ac:spMkLst>
        </pc:spChg>
      </pc:sldChg>
      <pc:sldChg chg="modSp mod">
        <pc:chgData name="Lili Stoikova" userId="88b680ce0b503961" providerId="LiveId" clId="{3C78120D-E78E-45B7-AEE8-DC7789D1C896}" dt="2022-11-16T20:19:57.301" v="1635" actId="20577"/>
        <pc:sldMkLst>
          <pc:docMk/>
          <pc:sldMk cId="0" sldId="296"/>
        </pc:sldMkLst>
        <pc:spChg chg="mod">
          <ac:chgData name="Lili Stoikova" userId="88b680ce0b503961" providerId="LiveId" clId="{3C78120D-E78E-45B7-AEE8-DC7789D1C896}" dt="2022-11-16T20:19:13.773" v="1588" actId="20577"/>
          <ac:spMkLst>
            <pc:docMk/>
            <pc:sldMk cId="0" sldId="296"/>
            <ac:spMk id="857" creationId="{00000000-0000-0000-0000-000000000000}"/>
          </ac:spMkLst>
        </pc:spChg>
        <pc:spChg chg="mod">
          <ac:chgData name="Lili Stoikova" userId="88b680ce0b503961" providerId="LiveId" clId="{3C78120D-E78E-45B7-AEE8-DC7789D1C896}" dt="2022-11-16T20:19:57.301" v="1635" actId="20577"/>
          <ac:spMkLst>
            <pc:docMk/>
            <pc:sldMk cId="0" sldId="296"/>
            <ac:spMk id="860" creationId="{00000000-0000-0000-0000-000000000000}"/>
          </ac:spMkLst>
        </pc:spChg>
      </pc:sldChg>
      <pc:sldChg chg="modSp mod">
        <pc:chgData name="Lili Stoikova" userId="88b680ce0b503961" providerId="LiveId" clId="{3C78120D-E78E-45B7-AEE8-DC7789D1C896}" dt="2022-11-16T21:00:35.007" v="1716" actId="14100"/>
        <pc:sldMkLst>
          <pc:docMk/>
          <pc:sldMk cId="405665697" sldId="302"/>
        </pc:sldMkLst>
        <pc:spChg chg="mod">
          <ac:chgData name="Lili Stoikova" userId="88b680ce0b503961" providerId="LiveId" clId="{3C78120D-E78E-45B7-AEE8-DC7789D1C896}" dt="2022-11-16T20:13:04.505" v="1525" actId="20577"/>
          <ac:spMkLst>
            <pc:docMk/>
            <pc:sldMk cId="405665697" sldId="302"/>
            <ac:spMk id="2" creationId="{D6BBE151-9A0E-C642-888A-E7B9B02E883B}"/>
          </ac:spMkLst>
        </pc:spChg>
        <pc:spChg chg="mod">
          <ac:chgData name="Lili Stoikova" userId="88b680ce0b503961" providerId="LiveId" clId="{3C78120D-E78E-45B7-AEE8-DC7789D1C896}" dt="2022-11-16T21:00:35.007" v="1716" actId="14100"/>
          <ac:spMkLst>
            <pc:docMk/>
            <pc:sldMk cId="405665697" sldId="302"/>
            <ac:spMk id="3" creationId="{26C8B293-CFA5-F24A-A876-610EE84BC1E2}"/>
          </ac:spMkLst>
        </pc:spChg>
      </pc:sldChg>
      <pc:sldChg chg="modSp mod">
        <pc:chgData name="Lili Stoikova" userId="88b680ce0b503961" providerId="LiveId" clId="{3C78120D-E78E-45B7-AEE8-DC7789D1C896}" dt="2022-11-16T19:42:47.230" v="1422" actId="20577"/>
        <pc:sldMkLst>
          <pc:docMk/>
          <pc:sldMk cId="3671662111" sldId="307"/>
        </pc:sldMkLst>
        <pc:spChg chg="mod">
          <ac:chgData name="Lili Stoikova" userId="88b680ce0b503961" providerId="LiveId" clId="{3C78120D-E78E-45B7-AEE8-DC7789D1C896}" dt="2022-11-16T19:42:47.230" v="1422" actId="20577"/>
          <ac:spMkLst>
            <pc:docMk/>
            <pc:sldMk cId="3671662111" sldId="307"/>
            <ac:spMk id="6" creationId="{223116E2-772F-445D-931F-4240C635A6E8}"/>
          </ac:spMkLst>
        </pc:spChg>
      </pc:sldChg>
      <pc:sldChg chg="modSp mod">
        <pc:chgData name="Lili Stoikova" userId="88b680ce0b503961" providerId="LiveId" clId="{3C78120D-E78E-45B7-AEE8-DC7789D1C896}" dt="2022-11-16T20:55:40.645" v="1710" actId="20577"/>
        <pc:sldMkLst>
          <pc:docMk/>
          <pc:sldMk cId="3970309132" sldId="311"/>
        </pc:sldMkLst>
        <pc:spChg chg="mod">
          <ac:chgData name="Lili Stoikova" userId="88b680ce0b503961" providerId="LiveId" clId="{3C78120D-E78E-45B7-AEE8-DC7789D1C896}" dt="2022-11-16T20:55:40.645" v="1710" actId="20577"/>
          <ac:spMkLst>
            <pc:docMk/>
            <pc:sldMk cId="3970309132" sldId="311"/>
            <ac:spMk id="5" creationId="{DE1A0E45-F750-4647-860E-1A0DA3E6DCA9}"/>
          </ac:spMkLst>
        </pc:spChg>
        <pc:spChg chg="mod">
          <ac:chgData name="Lili Stoikova" userId="88b680ce0b503961" providerId="LiveId" clId="{3C78120D-E78E-45B7-AEE8-DC7789D1C896}" dt="2022-11-16T19:47:06.394" v="1451" actId="20577"/>
          <ac:spMkLst>
            <pc:docMk/>
            <pc:sldMk cId="3970309132" sldId="311"/>
            <ac:spMk id="6" creationId="{E6D5CEFB-F479-D34A-ADC0-850E129C5BE3}"/>
          </ac:spMkLst>
        </pc:spChg>
      </pc:sldChg>
      <pc:sldChg chg="modSp mod">
        <pc:chgData name="Lili Stoikova" userId="88b680ce0b503961" providerId="LiveId" clId="{3C78120D-E78E-45B7-AEE8-DC7789D1C896}" dt="2022-11-16T20:42:12.564" v="1655" actId="20577"/>
        <pc:sldMkLst>
          <pc:docMk/>
          <pc:sldMk cId="2060088254" sldId="325"/>
        </pc:sldMkLst>
        <pc:spChg chg="mod">
          <ac:chgData name="Lili Stoikova" userId="88b680ce0b503961" providerId="LiveId" clId="{3C78120D-E78E-45B7-AEE8-DC7789D1C896}" dt="2022-11-16T20:42:12.564" v="1655" actId="20577"/>
          <ac:spMkLst>
            <pc:docMk/>
            <pc:sldMk cId="2060088254" sldId="325"/>
            <ac:spMk id="2" creationId="{00000000-0000-0000-0000-000000000000}"/>
          </ac:spMkLst>
        </pc:spChg>
      </pc:sldChg>
      <pc:sldChg chg="modSp mod">
        <pc:chgData name="Lili Stoikova" userId="88b680ce0b503961" providerId="LiveId" clId="{3C78120D-E78E-45B7-AEE8-DC7789D1C896}" dt="2022-11-16T20:43:42.082" v="1657" actId="20577"/>
        <pc:sldMkLst>
          <pc:docMk/>
          <pc:sldMk cId="0" sldId="327"/>
        </pc:sldMkLst>
        <pc:spChg chg="mod">
          <ac:chgData name="Lili Stoikova" userId="88b680ce0b503961" providerId="LiveId" clId="{3C78120D-E78E-45B7-AEE8-DC7789D1C896}" dt="2022-11-16T13:20:30.249" v="245" actId="20577"/>
          <ac:spMkLst>
            <pc:docMk/>
            <pc:sldMk cId="0" sldId="327"/>
            <ac:spMk id="2" creationId="{00000000-0000-0000-0000-000000000000}"/>
          </ac:spMkLst>
        </pc:spChg>
        <pc:spChg chg="mod">
          <ac:chgData name="Lili Stoikova" userId="88b680ce0b503961" providerId="LiveId" clId="{3C78120D-E78E-45B7-AEE8-DC7789D1C896}" dt="2022-11-16T13:29:11.696" v="253" actId="20577"/>
          <ac:spMkLst>
            <pc:docMk/>
            <pc:sldMk cId="0" sldId="327"/>
            <ac:spMk id="4" creationId="{00000000-0000-0000-0000-000000000000}"/>
          </ac:spMkLst>
        </pc:spChg>
        <pc:spChg chg="mod">
          <ac:chgData name="Lili Stoikova" userId="88b680ce0b503961" providerId="LiveId" clId="{3C78120D-E78E-45B7-AEE8-DC7789D1C896}" dt="2022-11-16T20:43:39.514" v="1656" actId="20577"/>
          <ac:spMkLst>
            <pc:docMk/>
            <pc:sldMk cId="0" sldId="327"/>
            <ac:spMk id="5" creationId="{00000000-0000-0000-0000-000000000000}"/>
          </ac:spMkLst>
        </pc:spChg>
        <pc:spChg chg="mod">
          <ac:chgData name="Lili Stoikova" userId="88b680ce0b503961" providerId="LiveId" clId="{3C78120D-E78E-45B7-AEE8-DC7789D1C896}" dt="2022-11-16T20:43:42.082" v="1657" actId="20577"/>
          <ac:spMkLst>
            <pc:docMk/>
            <pc:sldMk cId="0" sldId="327"/>
            <ac:spMk id="6" creationId="{00000000-0000-0000-0000-000000000000}"/>
          </ac:spMkLst>
        </pc:spChg>
      </pc:sldChg>
      <pc:sldChg chg="addSp delSp modSp mod">
        <pc:chgData name="Lili Stoikova" userId="88b680ce0b503961" providerId="LiveId" clId="{3C78120D-E78E-45B7-AEE8-DC7789D1C896}" dt="2022-11-16T20:49:58.942" v="1704" actId="20577"/>
        <pc:sldMkLst>
          <pc:docMk/>
          <pc:sldMk cId="0" sldId="333"/>
        </pc:sldMkLst>
        <pc:spChg chg="mod">
          <ac:chgData name="Lili Stoikova" userId="88b680ce0b503961" providerId="LiveId" clId="{3C78120D-E78E-45B7-AEE8-DC7789D1C896}" dt="2022-11-16T18:56:16.137" v="1059" actId="20577"/>
          <ac:spMkLst>
            <pc:docMk/>
            <pc:sldMk cId="0" sldId="333"/>
            <ac:spMk id="2" creationId="{00000000-0000-0000-0000-000000000000}"/>
          </ac:spMkLst>
        </pc:spChg>
        <pc:spChg chg="mod">
          <ac:chgData name="Lili Stoikova" userId="88b680ce0b503961" providerId="LiveId" clId="{3C78120D-E78E-45B7-AEE8-DC7789D1C896}" dt="2022-11-16T20:49:30.350" v="1701" actId="20577"/>
          <ac:spMkLst>
            <pc:docMk/>
            <pc:sldMk cId="0" sldId="333"/>
            <ac:spMk id="4" creationId="{00000000-0000-0000-0000-000000000000}"/>
          </ac:spMkLst>
        </pc:spChg>
        <pc:spChg chg="mod">
          <ac:chgData name="Lili Stoikova" userId="88b680ce0b503961" providerId="LiveId" clId="{3C78120D-E78E-45B7-AEE8-DC7789D1C896}" dt="2022-11-16T19:04:19.792" v="1130" actId="20577"/>
          <ac:spMkLst>
            <pc:docMk/>
            <pc:sldMk cId="0" sldId="333"/>
            <ac:spMk id="5" creationId="{00000000-0000-0000-0000-000000000000}"/>
          </ac:spMkLst>
        </pc:spChg>
        <pc:spChg chg="del mod">
          <ac:chgData name="Lili Stoikova" userId="88b680ce0b503961" providerId="LiveId" clId="{3C78120D-E78E-45B7-AEE8-DC7789D1C896}" dt="2022-11-16T19:05:56.029" v="1173" actId="478"/>
          <ac:spMkLst>
            <pc:docMk/>
            <pc:sldMk cId="0" sldId="333"/>
            <ac:spMk id="6" creationId="{00000000-0000-0000-0000-000000000000}"/>
          </ac:spMkLst>
        </pc:spChg>
        <pc:spChg chg="del mod">
          <ac:chgData name="Lili Stoikova" userId="88b680ce0b503961" providerId="LiveId" clId="{3C78120D-E78E-45B7-AEE8-DC7789D1C896}" dt="2022-11-16T19:04:34.135" v="1143"/>
          <ac:spMkLst>
            <pc:docMk/>
            <pc:sldMk cId="0" sldId="333"/>
            <ac:spMk id="7" creationId="{00000000-0000-0000-0000-000000000000}"/>
          </ac:spMkLst>
        </pc:spChg>
        <pc:spChg chg="mod">
          <ac:chgData name="Lili Stoikova" userId="88b680ce0b503961" providerId="LiveId" clId="{3C78120D-E78E-45B7-AEE8-DC7789D1C896}" dt="2022-11-16T20:49:58.942" v="1704" actId="20577"/>
          <ac:spMkLst>
            <pc:docMk/>
            <pc:sldMk cId="0" sldId="333"/>
            <ac:spMk id="8" creationId="{00000000-0000-0000-0000-000000000000}"/>
          </ac:spMkLst>
        </pc:spChg>
        <pc:spChg chg="add del mod">
          <ac:chgData name="Lili Stoikova" userId="88b680ce0b503961" providerId="LiveId" clId="{3C78120D-E78E-45B7-AEE8-DC7789D1C896}" dt="2022-11-16T19:05:23.070" v="1146" actId="478"/>
          <ac:spMkLst>
            <pc:docMk/>
            <pc:sldMk cId="0" sldId="333"/>
            <ac:spMk id="10" creationId="{542EA125-9FD9-09D7-39A9-56E3D9093AE2}"/>
          </ac:spMkLst>
        </pc:spChg>
      </pc:sldChg>
      <pc:sldChg chg="modSp mod">
        <pc:chgData name="Lili Stoikova" userId="88b680ce0b503961" providerId="LiveId" clId="{3C78120D-E78E-45B7-AEE8-DC7789D1C896}" dt="2022-11-16T20:34:36.530" v="1636" actId="20577"/>
        <pc:sldMkLst>
          <pc:docMk/>
          <pc:sldMk cId="580315112" sldId="335"/>
        </pc:sldMkLst>
        <pc:spChg chg="mod">
          <ac:chgData name="Lili Stoikova" userId="88b680ce0b503961" providerId="LiveId" clId="{3C78120D-E78E-45B7-AEE8-DC7789D1C896}" dt="2022-11-15T20:22:11.282" v="22" actId="14100"/>
          <ac:spMkLst>
            <pc:docMk/>
            <pc:sldMk cId="580315112" sldId="335"/>
            <ac:spMk id="2" creationId="{00000000-0000-0000-0000-000000000000}"/>
          </ac:spMkLst>
        </pc:spChg>
        <pc:spChg chg="mod">
          <ac:chgData name="Lili Stoikova" userId="88b680ce0b503961" providerId="LiveId" clId="{3C78120D-E78E-45B7-AEE8-DC7789D1C896}" dt="2022-11-16T20:34:36.530" v="1636" actId="20577"/>
          <ac:spMkLst>
            <pc:docMk/>
            <pc:sldMk cId="580315112" sldId="335"/>
            <ac:spMk id="9" creationId="{E3B635D5-EEA2-9D03-C3A2-1BA2B7EA96B4}"/>
          </ac:spMkLst>
        </pc:spChg>
      </pc:sldChg>
      <pc:sldChg chg="modSp mod">
        <pc:chgData name="Lili Stoikova" userId="88b680ce0b503961" providerId="LiveId" clId="{3C78120D-E78E-45B7-AEE8-DC7789D1C896}" dt="2022-11-16T20:38:36.163" v="1649" actId="688"/>
        <pc:sldMkLst>
          <pc:docMk/>
          <pc:sldMk cId="70284980" sldId="336"/>
        </pc:sldMkLst>
        <pc:spChg chg="mod">
          <ac:chgData name="Lili Stoikova" userId="88b680ce0b503961" providerId="LiveId" clId="{3C78120D-E78E-45B7-AEE8-DC7789D1C896}" dt="2022-11-16T20:35:37.562" v="1642" actId="1076"/>
          <ac:spMkLst>
            <pc:docMk/>
            <pc:sldMk cId="70284980" sldId="336"/>
            <ac:spMk id="2" creationId="{00000000-0000-0000-0000-000000000000}"/>
          </ac:spMkLst>
        </pc:spChg>
        <pc:spChg chg="mod">
          <ac:chgData name="Lili Stoikova" userId="88b680ce0b503961" providerId="LiveId" clId="{3C78120D-E78E-45B7-AEE8-DC7789D1C896}" dt="2022-11-16T20:38:36.163" v="1649" actId="688"/>
          <ac:spMkLst>
            <pc:docMk/>
            <pc:sldMk cId="70284980" sldId="336"/>
            <ac:spMk id="4" creationId="{F9527E46-2385-04B6-91AB-35B32EC30170}"/>
          </ac:spMkLst>
        </pc:spChg>
      </pc:sldChg>
      <pc:sldChg chg="modSp mod">
        <pc:chgData name="Lili Stoikova" userId="88b680ce0b503961" providerId="LiveId" clId="{3C78120D-E78E-45B7-AEE8-DC7789D1C896}" dt="2022-11-16T13:19:22.063" v="242" actId="20577"/>
        <pc:sldMkLst>
          <pc:docMk/>
          <pc:sldMk cId="810652280" sldId="337"/>
        </pc:sldMkLst>
        <pc:spChg chg="mod">
          <ac:chgData name="Lili Stoikova" userId="88b680ce0b503961" providerId="LiveId" clId="{3C78120D-E78E-45B7-AEE8-DC7789D1C896}" dt="2022-11-16T13:18:13.556" v="239" actId="20577"/>
          <ac:spMkLst>
            <pc:docMk/>
            <pc:sldMk cId="810652280" sldId="337"/>
            <ac:spMk id="2" creationId="{00000000-0000-0000-0000-000000000000}"/>
          </ac:spMkLst>
        </pc:spChg>
        <pc:spChg chg="mod">
          <ac:chgData name="Lili Stoikova" userId="88b680ce0b503961" providerId="LiveId" clId="{3C78120D-E78E-45B7-AEE8-DC7789D1C896}" dt="2022-11-16T13:19:05.923" v="241" actId="14100"/>
          <ac:spMkLst>
            <pc:docMk/>
            <pc:sldMk cId="810652280" sldId="337"/>
            <ac:spMk id="4" creationId="{3C1A7812-33F2-A1A8-EDB3-A5B31CA3F7FE}"/>
          </ac:spMkLst>
        </pc:spChg>
        <pc:spChg chg="mod">
          <ac:chgData name="Lili Stoikova" userId="88b680ce0b503961" providerId="LiveId" clId="{3C78120D-E78E-45B7-AEE8-DC7789D1C896}" dt="2022-11-16T13:19:22.063" v="242" actId="20577"/>
          <ac:spMkLst>
            <pc:docMk/>
            <pc:sldMk cId="810652280" sldId="337"/>
            <ac:spMk id="5" creationId="{2A8243D1-89C7-A2C1-75BC-08040B979767}"/>
          </ac:spMkLst>
        </pc:spChg>
      </pc:sldChg>
      <pc:sldChg chg="modSp mod">
        <pc:chgData name="Lili Stoikova" userId="88b680ce0b503961" providerId="LiveId" clId="{3C78120D-E78E-45B7-AEE8-DC7789D1C896}" dt="2022-11-16T20:43:47.486" v="1658" actId="20577"/>
        <pc:sldMkLst>
          <pc:docMk/>
          <pc:sldMk cId="4224771614" sldId="338"/>
        </pc:sldMkLst>
        <pc:spChg chg="mod">
          <ac:chgData name="Lili Stoikova" userId="88b680ce0b503961" providerId="LiveId" clId="{3C78120D-E78E-45B7-AEE8-DC7789D1C896}" dt="2022-11-16T14:25:44.741" v="487" actId="14100"/>
          <ac:spMkLst>
            <pc:docMk/>
            <pc:sldMk cId="4224771614" sldId="338"/>
            <ac:spMk id="2" creationId="{00000000-0000-0000-0000-000000000000}"/>
          </ac:spMkLst>
        </pc:spChg>
        <pc:spChg chg="mod">
          <ac:chgData name="Lili Stoikova" userId="88b680ce0b503961" providerId="LiveId" clId="{3C78120D-E78E-45B7-AEE8-DC7789D1C896}" dt="2022-11-16T20:43:47.486" v="1658" actId="20577"/>
          <ac:spMkLst>
            <pc:docMk/>
            <pc:sldMk cId="4224771614" sldId="338"/>
            <ac:spMk id="10" creationId="{E0A783BC-27AB-1262-604C-43E505E1CDDF}"/>
          </ac:spMkLst>
        </pc:spChg>
        <pc:spChg chg="mod">
          <ac:chgData name="Lili Stoikova" userId="88b680ce0b503961" providerId="LiveId" clId="{3C78120D-E78E-45B7-AEE8-DC7789D1C896}" dt="2022-11-16T14:55:51.326" v="523"/>
          <ac:spMkLst>
            <pc:docMk/>
            <pc:sldMk cId="4224771614" sldId="338"/>
            <ac:spMk id="11" creationId="{C50A0738-6E8B-FFD8-53B3-1E6594CABB35}"/>
          </ac:spMkLst>
        </pc:spChg>
      </pc:sldChg>
      <pc:sldChg chg="modSp mod">
        <pc:chgData name="Lili Stoikova" userId="88b680ce0b503961" providerId="LiveId" clId="{3C78120D-E78E-45B7-AEE8-DC7789D1C896}" dt="2022-11-16T20:54:56.302" v="1706" actId="20577"/>
        <pc:sldMkLst>
          <pc:docMk/>
          <pc:sldMk cId="1962810103" sldId="339"/>
        </pc:sldMkLst>
        <pc:spChg chg="mod">
          <ac:chgData name="Lili Stoikova" userId="88b680ce0b503961" providerId="LiveId" clId="{3C78120D-E78E-45B7-AEE8-DC7789D1C896}" dt="2022-11-16T20:54:56.302" v="1706" actId="20577"/>
          <ac:spMkLst>
            <pc:docMk/>
            <pc:sldMk cId="1962810103" sldId="339"/>
            <ac:spMk id="2" creationId="{00000000-0000-0000-0000-000000000000}"/>
          </ac:spMkLst>
        </pc:spChg>
        <pc:spChg chg="mod">
          <ac:chgData name="Lili Stoikova" userId="88b680ce0b503961" providerId="LiveId" clId="{3C78120D-E78E-45B7-AEE8-DC7789D1C896}" dt="2022-11-16T20:44:02.038" v="1660" actId="20577"/>
          <ac:spMkLst>
            <pc:docMk/>
            <pc:sldMk cId="1962810103" sldId="339"/>
            <ac:spMk id="4" creationId="{5996F5AC-8531-45A1-16BE-CC421AEE4AD0}"/>
          </ac:spMkLst>
        </pc:spChg>
        <pc:spChg chg="mod">
          <ac:chgData name="Lili Stoikova" userId="88b680ce0b503961" providerId="LiveId" clId="{3C78120D-E78E-45B7-AEE8-DC7789D1C896}" dt="2022-11-16T20:47:58.773" v="1674" actId="20577"/>
          <ac:spMkLst>
            <pc:docMk/>
            <pc:sldMk cId="1962810103" sldId="339"/>
            <ac:spMk id="5" creationId="{37C61953-C47C-D712-3232-C032AC6C8DF0}"/>
          </ac:spMkLst>
        </pc:spChg>
      </pc:sldChg>
      <pc:sldChg chg="modSp mod">
        <pc:chgData name="Lili Stoikova" userId="88b680ce0b503961" providerId="LiveId" clId="{3C78120D-E78E-45B7-AEE8-DC7789D1C896}" dt="2022-11-16T17:13:18.827" v="728" actId="20577"/>
        <pc:sldMkLst>
          <pc:docMk/>
          <pc:sldMk cId="4045877624" sldId="340"/>
        </pc:sldMkLst>
        <pc:spChg chg="mod">
          <ac:chgData name="Lili Stoikova" userId="88b680ce0b503961" providerId="LiveId" clId="{3C78120D-E78E-45B7-AEE8-DC7789D1C896}" dt="2022-11-16T16:18:38.363" v="660" actId="122"/>
          <ac:spMkLst>
            <pc:docMk/>
            <pc:sldMk cId="4045877624" sldId="340"/>
            <ac:spMk id="2" creationId="{00000000-0000-0000-0000-000000000000}"/>
          </ac:spMkLst>
        </pc:spChg>
        <pc:spChg chg="mod">
          <ac:chgData name="Lili Stoikova" userId="88b680ce0b503961" providerId="LiveId" clId="{3C78120D-E78E-45B7-AEE8-DC7789D1C896}" dt="2022-11-16T17:13:18.827" v="728" actId="20577"/>
          <ac:spMkLst>
            <pc:docMk/>
            <pc:sldMk cId="4045877624" sldId="340"/>
            <ac:spMk id="6" creationId="{835D88E8-7735-BB3D-D3B6-6D94EDD7527F}"/>
          </ac:spMkLst>
        </pc:spChg>
        <pc:spChg chg="mod">
          <ac:chgData name="Lili Stoikova" userId="88b680ce0b503961" providerId="LiveId" clId="{3C78120D-E78E-45B7-AEE8-DC7789D1C896}" dt="2022-11-16T17:13:15.967" v="727" actId="20577"/>
          <ac:spMkLst>
            <pc:docMk/>
            <pc:sldMk cId="4045877624" sldId="340"/>
            <ac:spMk id="7" creationId="{539573B5-EEDB-0F58-9A32-8DE3B1F4E09A}"/>
          </ac:spMkLst>
        </pc:spChg>
      </pc:sldChg>
      <pc:sldChg chg="addSp delSp modSp mod">
        <pc:chgData name="Lili Stoikova" userId="88b680ce0b503961" providerId="LiveId" clId="{3C78120D-E78E-45B7-AEE8-DC7789D1C896}" dt="2022-11-16T20:44:19.499" v="1661" actId="20577"/>
        <pc:sldMkLst>
          <pc:docMk/>
          <pc:sldMk cId="1366593021" sldId="341"/>
        </pc:sldMkLst>
        <pc:spChg chg="mod">
          <ac:chgData name="Lili Stoikova" userId="88b680ce0b503961" providerId="LiveId" clId="{3C78120D-E78E-45B7-AEE8-DC7789D1C896}" dt="2022-11-16T17:13:46.806" v="734" actId="122"/>
          <ac:spMkLst>
            <pc:docMk/>
            <pc:sldMk cId="1366593021" sldId="341"/>
            <ac:spMk id="2" creationId="{00000000-0000-0000-0000-000000000000}"/>
          </ac:spMkLst>
        </pc:spChg>
        <pc:spChg chg="mod">
          <ac:chgData name="Lili Stoikova" userId="88b680ce0b503961" providerId="LiveId" clId="{3C78120D-E78E-45B7-AEE8-DC7789D1C896}" dt="2022-11-16T20:44:19.499" v="1661" actId="20577"/>
          <ac:spMkLst>
            <pc:docMk/>
            <pc:sldMk cId="1366593021" sldId="341"/>
            <ac:spMk id="4" creationId="{46439B7A-C160-1CF3-36CE-467BB088B29B}"/>
          </ac:spMkLst>
        </pc:spChg>
        <pc:spChg chg="mod">
          <ac:chgData name="Lili Stoikova" userId="88b680ce0b503961" providerId="LiveId" clId="{3C78120D-E78E-45B7-AEE8-DC7789D1C896}" dt="2022-11-16T18:46:13.684" v="926" actId="14100"/>
          <ac:spMkLst>
            <pc:docMk/>
            <pc:sldMk cId="1366593021" sldId="341"/>
            <ac:spMk id="5" creationId="{33ADAA07-757A-B1F2-F47B-D16D29B3C248}"/>
          </ac:spMkLst>
        </pc:spChg>
        <pc:spChg chg="add del">
          <ac:chgData name="Lili Stoikova" userId="88b680ce0b503961" providerId="LiveId" clId="{3C78120D-E78E-45B7-AEE8-DC7789D1C896}" dt="2022-11-16T17:22:06.578" v="806" actId="22"/>
          <ac:spMkLst>
            <pc:docMk/>
            <pc:sldMk cId="1366593021" sldId="341"/>
            <ac:spMk id="7" creationId="{2E31F273-F6D8-D259-34EF-2146FAA13E23}"/>
          </ac:spMkLst>
        </pc:spChg>
      </pc:sldChg>
      <pc:sldChg chg="modSp mod">
        <pc:chgData name="Lili Stoikova" userId="88b680ce0b503961" providerId="LiveId" clId="{3C78120D-E78E-45B7-AEE8-DC7789D1C896}" dt="2022-11-16T20:44:44.265" v="1665" actId="20577"/>
        <pc:sldMkLst>
          <pc:docMk/>
          <pc:sldMk cId="3602540368" sldId="342"/>
        </pc:sldMkLst>
        <pc:spChg chg="mod">
          <ac:chgData name="Lili Stoikova" userId="88b680ce0b503961" providerId="LiveId" clId="{3C78120D-E78E-45B7-AEE8-DC7789D1C896}" dt="2022-11-16T18:46:53" v="930" actId="14100"/>
          <ac:spMkLst>
            <pc:docMk/>
            <pc:sldMk cId="3602540368" sldId="342"/>
            <ac:spMk id="2" creationId="{00000000-0000-0000-0000-000000000000}"/>
          </ac:spMkLst>
        </pc:spChg>
        <pc:spChg chg="mod">
          <ac:chgData name="Lili Stoikova" userId="88b680ce0b503961" providerId="LiveId" clId="{3C78120D-E78E-45B7-AEE8-DC7789D1C896}" dt="2022-11-16T20:44:27.186" v="1662" actId="20577"/>
          <ac:spMkLst>
            <pc:docMk/>
            <pc:sldMk cId="3602540368" sldId="342"/>
            <ac:spMk id="6" creationId="{C9F137F9-F549-5DA8-840F-577C96873771}"/>
          </ac:spMkLst>
        </pc:spChg>
        <pc:spChg chg="mod">
          <ac:chgData name="Lili Stoikova" userId="88b680ce0b503961" providerId="LiveId" clId="{3C78120D-E78E-45B7-AEE8-DC7789D1C896}" dt="2022-11-16T20:44:44.265" v="1665" actId="20577"/>
          <ac:spMkLst>
            <pc:docMk/>
            <pc:sldMk cId="3602540368" sldId="342"/>
            <ac:spMk id="7" creationId="{9CEDEA3B-02BD-EFD4-3EE0-43719152D6A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BE5E14-88CE-1446-B8F1-150F01022A46}" type="datetimeFigureOut">
              <a:rPr lang="en-US" smtClean="0"/>
              <a:t>11/16/2022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CD69C3-B8A3-5A4D-BF86-5B11304FBDEE}" type="slidenum">
              <a:rPr lang="en-US" smtClean="0"/>
              <a:t>‹#›</a:t>
            </a:fld>
            <a:endParaRPr lang="en-US"/>
          </a:p>
        </p:txBody>
      </p:sp>
    </p:spTree>
    <p:extLst>
      <p:ext uri="{BB962C8B-B14F-4D97-AF65-F5344CB8AC3E}">
        <p14:creationId xmlns:p14="http://schemas.microsoft.com/office/powerpoint/2010/main" val="4272380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BEFC7-A4C9-4B47-A8A9-D91FFE40D517}" type="datetimeFigureOut">
              <a:rPr lang="en-US" smtClean="0"/>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
              <a:t>Щракнете, за да редактирате основни стилове на текст</a:t>
            </a:r>
          </a:p>
          <a:p>
            <a:pPr lvl="1"/>
            <a:r>
              <a:rPr lang="bg"/>
              <a:t>Второ ниво</a:t>
            </a:r>
          </a:p>
          <a:p>
            <a:pPr lvl="2"/>
            <a:r>
              <a:rPr lang="bg"/>
              <a:t>Трето ниво</a:t>
            </a:r>
          </a:p>
          <a:p>
            <a:pPr lvl="3"/>
            <a:r>
              <a:rPr lang="bg"/>
              <a:t>Четвърто ниво</a:t>
            </a:r>
          </a:p>
          <a:p>
            <a:pPr lvl="4"/>
            <a:r>
              <a:rPr lang="bg"/>
              <a:t>Пето ниво</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5B6AF-B421-F24C-AB96-3DED049D6EB4}" type="slidenum">
              <a:rPr lang="en-US" smtClean="0"/>
              <a:t>‹#›</a:t>
            </a:fld>
            <a:endParaRPr lang="en-US"/>
          </a:p>
        </p:txBody>
      </p:sp>
    </p:spTree>
    <p:extLst>
      <p:ext uri="{BB962C8B-B14F-4D97-AF65-F5344CB8AC3E}">
        <p14:creationId xmlns:p14="http://schemas.microsoft.com/office/powerpoint/2010/main" val="3060773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36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 sz="1200" dirty="0"/>
              <a:t>Κατατίθεται αυτές τις μέρες στη Βουλή νομοσχέδιο, με το οποίο η κυβέρνηση επιχειρεί να δοθεί η ευκαιρία και η πρόσβαση σε </a:t>
            </a:r>
            <a:r>
              <a:rPr lang="bg" sz="1200" dirty="0" err="1"/>
              <a:t>μικροχρηματοδοτήσεις </a:t>
            </a:r>
            <a:r>
              <a:rPr lang="bg" sz="1200" dirty="0"/>
              <a:t>με νόμιμους όρους για χιλιάδες μικρές επιχειρήσεις οι οποίες δεν έχουν πρόσβαση σε τραπεζικό </a:t>
            </a:r>
            <a:r>
              <a:rPr lang="bg" sz="1200" dirty="0" err="1"/>
              <a:t>δανεισμό. </a:t>
            </a:r>
            <a:r>
              <a:rPr lang="bg" sz="1200" b="1" dirty="0" err="1"/>
              <a:t>Στόχος </a:t>
            </a:r>
            <a:r>
              <a:rPr lang="bg" sz="1200" b="1" dirty="0"/>
              <a:t>του νομοσχεδίου </a:t>
            </a:r>
            <a:r>
              <a:rPr lang="bg" sz="1200" dirty="0"/>
              <a:t>είναι </a:t>
            </a:r>
            <a:r>
              <a:rPr lang="bg" sz="1200" b="1" dirty="0" err="1"/>
              <a:t>μικροχρηματοδοτήσεις </a:t>
            </a:r>
            <a:r>
              <a:rPr lang="bg" sz="1200" dirty="0"/>
              <a:t>να δοθούν σε όσους τις δικαιούνται μέσω τρίτων νέων πηγών, οι οποίες θα δώσουν “ανάσα” σε όσους αντιμετωπίζουν προβλήματα από την κρίση που αφήνει πίσω του ο νέος </a:t>
            </a:r>
            <a:r>
              <a:rPr lang="bg" sz="1200" dirty="0" err="1"/>
              <a:t>κορωνοϊός </a:t>
            </a:r>
            <a:r>
              <a:rPr lang="bg" sz="1200" dirty="0"/>
              <a:t>, αλλά είναι αποκλεισμένοι από τις επίσημες τραπεζικές οδούς.</a:t>
            </a:r>
            <a:endParaRPr lang="en-US" sz="1200" dirty="0"/>
          </a:p>
          <a:p>
            <a:endParaRPr lang="el-GR" sz="1200" dirty="0"/>
          </a:p>
          <a:p>
            <a:r>
              <a:rPr lang="bg" sz="1200" b="1" u="sng" dirty="0"/>
              <a:t>Έως 25 000 € и скъпи </a:t>
            </a:r>
            <a:r>
              <a:rPr lang="bg" sz="1200" b="1" u="sng" dirty="0" err="1"/>
              <a:t>микросхеми</a:t>
            </a:r>
            <a:endParaRPr lang="el-GR" sz="1200" dirty="0"/>
          </a:p>
          <a:p>
            <a:r>
              <a:rPr lang="bg" sz="1200" dirty="0"/>
              <a:t>Οι </a:t>
            </a:r>
            <a:r>
              <a:rPr lang="bg" sz="1200" b="1" dirty="0" err="1"/>
              <a:t>μικροχρηματοδοτήσεις </a:t>
            </a:r>
            <a:r>
              <a:rPr lang="bg" sz="1200" dirty="0"/>
              <a:t>θα διακρινονται σε δύο κατηγορίες, </a:t>
            </a:r>
            <a:r>
              <a:rPr lang="bg" sz="1200" b="1" dirty="0"/>
              <a:t>τις επιχειρηματικές </a:t>
            </a:r>
            <a:r>
              <a:rPr lang="bg" sz="1200" dirty="0"/>
              <a:t>και τις </a:t>
            </a:r>
            <a:r>
              <a:rPr lang="bg" sz="1200" b="1" dirty="0"/>
              <a:t>prosωpiκές </a:t>
            </a:r>
            <a:r>
              <a:rPr lang="bg" sz="1200" dirty="0"/>
              <a:t>Οι επιχειρηματικές μporeί νa έχουν τα εξής characτηριστικά:</a:t>
            </a:r>
          </a:p>
          <a:p>
            <a:r>
              <a:rPr lang="bg" sz="1200" dirty="0"/>
              <a:t>Όλες οι μορφές πιστώσεων έως 25.000 ευρώ που χορηγούνται είτε για την κάλυψη επενδυτικών αναγκών είτε ως κεφάλαιο κίνησης</a:t>
            </a:r>
          </a:p>
          <a:p>
            <a:r>
              <a:rPr lang="bg" sz="1200" dirty="0"/>
              <a:t>Предпочитана цена от 25 000 евро за изплащане</a:t>
            </a:r>
          </a:p>
          <a:p>
            <a:r>
              <a:rPr lang="bg" sz="1200" dirty="0"/>
              <a:t>Αυτοτελείς εγγυήσεις έως 25.000 ευρώ, οι οποίες δεν μπορεί να χρησιμοποιηθούν για τη λήψη δανείων από άλλα χρηματοδοτικά ιδρύματα</a:t>
            </a:r>
          </a:p>
          <a:p>
            <a:r>
              <a:rPr lang="bg" sz="1200" dirty="0"/>
              <a:t>Δικαιούχοι των επιχειρηματικών </a:t>
            </a:r>
            <a:r>
              <a:rPr lang="bg" sz="1200" dirty="0" err="1"/>
              <a:t>μικροχρηματοδοτήσεων </a:t>
            </a:r>
            <a:r>
              <a:rPr lang="bg" sz="1200" dirty="0"/>
              <a:t>μπορεί να είναι </a:t>
            </a:r>
            <a:r>
              <a:rPr lang="bg" sz="1200" b="1" dirty="0"/>
              <a:t>πολύ μικρές επιχειρήσεις </a:t>
            </a:r>
            <a:r>
              <a:rPr lang="bg" sz="1200" dirty="0"/>
              <a:t>, φυσικά πρόσωπα για τη σύσταση πολύ μικρών επιχειρήσεων, ελεύθεροι επαγγελματίες ή αυτοαπασχολούμενοι και φορείς κοινωνικής και αλληλέγγυας οικονομίας.</a:t>
            </a:r>
          </a:p>
          <a:p>
            <a:r>
              <a:rPr lang="bg" sz="1200" dirty="0"/>
              <a:t>Τα δάνεια αυτά θα δdinontaj χωρίς την υποχρέωση εμπράγματων εξασφαλισεων от plerάς δανειοληπων Οι δραστηριότητες που θα καλύπτουν οι </a:t>
            </a:r>
            <a:r>
              <a:rPr lang="bg" sz="1200" b="1" dirty="0" err="1"/>
              <a:t>μικροχρηματοδοτήσεις </a:t>
            </a:r>
            <a:r>
              <a:rPr lang="bg" sz="1200" b="1" dirty="0"/>
              <a:t>έως 25.000 ευρώ </a:t>
            </a:r>
            <a:r>
              <a:rPr lang="bg" sz="1200" dirty="0"/>
              <a:t>θα αφορούν ανάγκες </a:t>
            </a:r>
            <a:r>
              <a:rPr lang="bg" sz="1200" b="1" dirty="0"/>
              <a:t>για επενδύσεις ή για κεφάλαιο κίνησης </a:t>
            </a:r>
            <a:r>
              <a:rPr lang="bg" sz="1200" dirty="0"/>
              <a:t>, ανάγκες εξοπλισμού ή μίσθωσης, εγγυήσεις, ακόμα και κόστη εκπαίδευσης. Το ευρύ φάσμα των καλυπτόμενων δραστηριοτήτων περιλαμβάνει τόσο μικροεπαγγελματίες που αδυνατούν να συνεχίσουν τη δραστηριότητά τους χωρίς νέα χρηματοδότηση, όσο και </a:t>
            </a:r>
            <a:r>
              <a:rPr lang="bg" sz="1200" b="1" dirty="0"/>
              <a:t>ανέργους </a:t>
            </a:r>
            <a:r>
              <a:rPr lang="bg" sz="1200" dirty="0"/>
              <a:t>που θέλουν να ενταχθούν στην οικονομική παραγωγή. Ο θεσμός των </a:t>
            </a:r>
            <a:r>
              <a:rPr lang="bg" sz="1200" dirty="0" err="1"/>
              <a:t>μικροχρηματοδοτήσεων </a:t>
            </a:r>
            <a:r>
              <a:rPr lang="bg" sz="1200" dirty="0"/>
              <a:t>αναμένεται ότι </a:t>
            </a:r>
            <a:r>
              <a:rPr lang="bg" sz="1200" b="1" dirty="0"/>
              <a:t>θα συνοδευτεί από την παροχή φορολογικών κινήτρων </a:t>
            </a:r>
            <a:r>
              <a:rPr lang="bg" sz="1200" dirty="0"/>
              <a:t>στους δικαιούχους (έκπτωση τόκων, απαλλαγή από χαρτόσημα).</a:t>
            </a:r>
          </a:p>
          <a:p>
            <a:br>
              <a:rPr lang="el-GR" sz="800" dirty="0"/>
            </a:br>
            <a:endParaRPr lang="el-GR" sz="800" dirty="0">
              <a:solidFill>
                <a:srgbClr val="000000"/>
              </a:solidFill>
              <a:latin typeface="Calibri" panose="020F0502020204030204" pitchFamily="34" charset="0"/>
              <a:cs typeface="Calibri" panose="020F0502020204030204" pitchFamily="34" charset="0"/>
            </a:endParaRPr>
          </a:p>
          <a:p>
            <a:endParaRPr lang="en-GR" dirty="0"/>
          </a:p>
        </p:txBody>
      </p:sp>
      <p:sp>
        <p:nvSpPr>
          <p:cNvPr id="4" name="Slide Number Placeholder 3"/>
          <p:cNvSpPr>
            <a:spLocks noGrp="1"/>
          </p:cNvSpPr>
          <p:nvPr>
            <p:ph type="sldNum" sz="quarter" idx="5"/>
          </p:nvPr>
        </p:nvSpPr>
        <p:spPr/>
        <p:txBody>
          <a:bodyPr/>
          <a:lstStyle/>
          <a:p>
            <a:fld id="{7E85B6AF-B421-F24C-AB96-3DED049D6EB4}" type="slidenum">
              <a:rPr lang="en-US" smtClean="0"/>
              <a:t>15</a:t>
            </a:fld>
            <a:endParaRPr lang="en-US"/>
          </a:p>
        </p:txBody>
      </p:sp>
    </p:spTree>
    <p:extLst>
      <p:ext uri="{BB962C8B-B14F-4D97-AF65-F5344CB8AC3E}">
        <p14:creationId xmlns:p14="http://schemas.microsoft.com/office/powerpoint/2010/main" val="196652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4" name="Shape 85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89" name="Group 88"/>
          <p:cNvGrpSpPr/>
          <p:nvPr/>
        </p:nvGrpSpPr>
        <p:grpSpPr>
          <a:xfrm>
            <a:off x="-247255" y="-59376"/>
            <a:ext cx="9386888"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1186484"/>
            <a:ext cx="6636259"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2075505"/>
            <a:ext cx="6509936" cy="1748729"/>
          </a:xfrm>
        </p:spPr>
        <p:txBody>
          <a:bodyPr bIns="0" anchor="b">
            <a:normAutofit/>
          </a:bodyPr>
          <a:lstStyle>
            <a:lvl1pPr algn="ctr">
              <a:lnSpc>
                <a:spcPct val="80000"/>
              </a:lnSpc>
              <a:defRPr sz="4050" spc="-113">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319428" y="3906267"/>
            <a:ext cx="6505070" cy="1322587"/>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a:xfrm>
            <a:off x="603504" y="320040"/>
            <a:ext cx="2743200" cy="320040"/>
          </a:xfrm>
        </p:spPr>
        <p:txBody>
          <a:bodyPr vert="horz" lIns="91440" tIns="45720" rIns="91440" bIns="45720" rtlCol="0" anchor="ctr"/>
          <a:lstStyle>
            <a:lvl1pPr>
              <a:defRPr lang="en-US"/>
            </a:lvl1pPr>
          </a:lstStyle>
          <a:p>
            <a:fld id="{B57DF8B0-B8E6-9F46-8F06-93BEFCE8C759}" type="datetime1">
              <a:rPr lang="en-US" smtClean="0"/>
              <a:t>11/16/2022</a:t>
            </a:fld>
            <a:endParaRPr lang="en-US"/>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156669297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75" name="Group 74"/>
          <p:cNvGrpSpPr/>
          <p:nvPr/>
        </p:nvGrpSpPr>
        <p:grpSpPr>
          <a:xfrm>
            <a:off x="-313135"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6"/>
            <a:ext cx="2625897"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3832488" y="794719"/>
            <a:ext cx="4706276"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57DF8B0-B8E6-9F46-8F06-93BEFCE8C759}"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17618470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5" name="Group 74"/>
          <p:cNvGrpSpPr/>
          <p:nvPr/>
        </p:nvGrpSpPr>
        <p:grpSpPr>
          <a:xfrm flipH="1">
            <a:off x="0"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2349925"/>
            <a:ext cx="2625896"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602060" y="798445"/>
            <a:ext cx="4701467"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5" name="Footer Placeholder 4"/>
          <p:cNvSpPr>
            <a:spLocks noGrp="1"/>
          </p:cNvSpPr>
          <p:nvPr>
            <p:ph type="ftr" sz="quarter" idx="11"/>
          </p:nvPr>
        </p:nvSpPr>
        <p:spPr>
          <a:xfrm>
            <a:off x="603504" y="6227064"/>
            <a:ext cx="7941564" cy="320040"/>
          </a:xfrm>
        </p:spPr>
        <p:txBody>
          <a:bodyPr/>
          <a:lstStyle/>
          <a:p>
            <a:endParaRPr lang="en-US"/>
          </a:p>
        </p:txBody>
      </p:sp>
      <p:sp>
        <p:nvSpPr>
          <p:cNvPr id="6" name="Slide Number Placeholder 5"/>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7953485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CC0099"/>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969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CC0099"/>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576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80" name="Group 79"/>
          <p:cNvGrpSpPr/>
          <p:nvPr/>
        </p:nvGrpSpPr>
        <p:grpSpPr>
          <a:xfrm>
            <a:off x="-313135" y="0"/>
            <a:ext cx="9438086"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699589"/>
            <a:ext cx="2755857"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5"/>
            <a:ext cx="2624234"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3838836" y="803186"/>
            <a:ext cx="4711405"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57DF8B0-B8E6-9F46-8F06-93BEFCE8C759}" type="datetime1">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423314517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77" name="Group 76"/>
          <p:cNvGrpSpPr/>
          <p:nvPr/>
        </p:nvGrpSpPr>
        <p:grpSpPr>
          <a:xfrm>
            <a:off x="-247255" y="-59376"/>
            <a:ext cx="9386888"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1186484"/>
            <a:ext cx="4249609"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2074730"/>
            <a:ext cx="4117668" cy="1689390"/>
          </a:xfrm>
        </p:spPr>
        <p:txBody>
          <a:bodyPr bIns="0" anchor="b">
            <a:normAutofit/>
          </a:bodyPr>
          <a:lstStyle>
            <a:lvl1pPr algn="ctr">
              <a:defRPr sz="33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2508162" y="3846851"/>
            <a:ext cx="4117667" cy="1383770"/>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22320755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37" name="Group 36"/>
          <p:cNvGrpSpPr/>
          <p:nvPr/>
        </p:nvGrpSpPr>
        <p:grpSpPr>
          <a:xfrm>
            <a:off x="-313135" y="0"/>
            <a:ext cx="9438086"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699589"/>
            <a:ext cx="2755857"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2339670"/>
            <a:ext cx="2625621"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3840659" y="803188"/>
            <a:ext cx="4702193"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38835" y="3672162"/>
            <a:ext cx="4704017"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6" name="Footer Placeholder 5"/>
          <p:cNvSpPr>
            <a:spLocks noGrp="1"/>
          </p:cNvSpPr>
          <p:nvPr>
            <p:ph type="ftr" sz="quarter" idx="11"/>
          </p:nvPr>
        </p:nvSpPr>
        <p:spPr>
          <a:xfrm>
            <a:off x="603504" y="6227064"/>
            <a:ext cx="7941564" cy="320040"/>
          </a:xfrm>
        </p:spPr>
        <p:txBody>
          <a:bodyPr/>
          <a:lstStyle/>
          <a:p>
            <a:endParaRPr lang="en-US"/>
          </a:p>
        </p:txBody>
      </p:sp>
      <p:sp>
        <p:nvSpPr>
          <p:cNvPr id="7" name="Slide Number Placeholder 6"/>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36664444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39" name="Group 38"/>
          <p:cNvGrpSpPr/>
          <p:nvPr/>
        </p:nvGrpSpPr>
        <p:grpSpPr>
          <a:xfrm>
            <a:off x="-313135" y="0"/>
            <a:ext cx="9438086"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699589"/>
            <a:ext cx="2755857"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2363916"/>
            <a:ext cx="2625621"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43853" y="803185"/>
            <a:ext cx="4698816" cy="68580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3843979" y="1488986"/>
            <a:ext cx="4698263"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38989" y="3665887"/>
            <a:ext cx="4698311" cy="68580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838835" y="4351687"/>
            <a:ext cx="4699191"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8" name="Footer Placeholder 7"/>
          <p:cNvSpPr>
            <a:spLocks noGrp="1"/>
          </p:cNvSpPr>
          <p:nvPr>
            <p:ph type="ftr" sz="quarter" idx="11"/>
          </p:nvPr>
        </p:nvSpPr>
        <p:spPr>
          <a:xfrm>
            <a:off x="603504" y="6227064"/>
            <a:ext cx="7941564" cy="320040"/>
          </a:xfrm>
        </p:spPr>
        <p:txBody>
          <a:bodyPr/>
          <a:lstStyle/>
          <a:p>
            <a:endParaRPr lang="en-US"/>
          </a:p>
        </p:txBody>
      </p:sp>
      <p:sp>
        <p:nvSpPr>
          <p:cNvPr id="9" name="Slide Number Placeholder 8"/>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310181485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77" name="Group 76"/>
          <p:cNvGrpSpPr/>
          <p:nvPr/>
        </p:nvGrpSpPr>
        <p:grpSpPr>
          <a:xfrm>
            <a:off x="-313135" y="0"/>
            <a:ext cx="9438086"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699589"/>
            <a:ext cx="2755857"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5"/>
            <a:ext cx="2625897"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57DF8B0-B8E6-9F46-8F06-93BEFCE8C759}" type="datetime1">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352749458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3" name="Footer Placeholder 2"/>
          <p:cNvSpPr>
            <a:spLocks noGrp="1"/>
          </p:cNvSpPr>
          <p:nvPr>
            <p:ph type="ftr" sz="quarter" idx="11"/>
          </p:nvPr>
        </p:nvSpPr>
        <p:spPr>
          <a:xfrm>
            <a:off x="603504" y="6227064"/>
            <a:ext cx="7941564" cy="320040"/>
          </a:xfrm>
        </p:spPr>
        <p:txBody>
          <a:bodyPr/>
          <a:lstStyle/>
          <a:p>
            <a:endParaRPr lang="en-US"/>
          </a:p>
        </p:txBody>
      </p:sp>
      <p:sp>
        <p:nvSpPr>
          <p:cNvPr id="4" name="Slide Number Placeholder 3"/>
          <p:cNvSpPr>
            <a:spLocks noGrp="1"/>
          </p:cNvSpPr>
          <p:nvPr>
            <p:ph type="sldNum" sz="quarter" idx="12"/>
          </p:nvPr>
        </p:nvSpPr>
        <p:spPr>
          <a:xfrm>
            <a:off x="7852410"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295332162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74" name="Group 73"/>
          <p:cNvGrpSpPr/>
          <p:nvPr/>
        </p:nvGrpSpPr>
        <p:grpSpPr>
          <a:xfrm>
            <a:off x="-313135" y="0"/>
            <a:ext cx="9438086"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699589"/>
            <a:ext cx="2755857"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52026"/>
            <a:ext cx="2625898" cy="1223298"/>
          </a:xfrm>
        </p:spPr>
        <p:txBody>
          <a:bodyPr bIns="0" anchor="b">
            <a:noAutofit/>
          </a:bodyPr>
          <a:lstStyle>
            <a:lvl1pPr algn="ctr">
              <a:defRPr sz="24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3832488" y="802809"/>
            <a:ext cx="4706276"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66474" y="3580186"/>
            <a:ext cx="2625898" cy="1221164"/>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57DF8B0-B8E6-9F46-8F06-93BEFCE8C759}" type="datetime1">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31198294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73" name="Group 72"/>
          <p:cNvGrpSpPr/>
          <p:nvPr/>
        </p:nvGrpSpPr>
        <p:grpSpPr>
          <a:xfrm>
            <a:off x="-247255" y="-59376"/>
            <a:ext cx="9386888"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698332"/>
            <a:ext cx="4456155"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2" name="Title 1"/>
          <p:cNvSpPr>
            <a:spLocks noGrp="1"/>
          </p:cNvSpPr>
          <p:nvPr>
            <p:ph type="title"/>
          </p:nvPr>
        </p:nvSpPr>
        <p:spPr>
          <a:xfrm>
            <a:off x="664082" y="2360255"/>
            <a:ext cx="4332485" cy="1178032"/>
          </a:xfrm>
        </p:spPr>
        <p:txBody>
          <a:bodyPr bIns="0" anchor="b">
            <a:normAutofit/>
          </a:bodyPr>
          <a:lstStyle>
            <a:lvl1pPr>
              <a:defRPr sz="27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664082" y="3545012"/>
            <a:ext cx="4332485" cy="1274198"/>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603504" y="320040"/>
            <a:ext cx="2743200" cy="320040"/>
          </a:xfrm>
        </p:spPr>
        <p:txBody>
          <a:bodyPr/>
          <a:lstStyle/>
          <a:p>
            <a:fld id="{B57DF8B0-B8E6-9F46-8F06-93BEFCE8C759}" type="datetime1">
              <a:rPr lang="en-US" smtClean="0"/>
              <a:t>11/16/2022</a:t>
            </a:fld>
            <a:endParaRPr lang="en-US"/>
          </a:p>
        </p:txBody>
      </p:sp>
      <p:sp>
        <p:nvSpPr>
          <p:cNvPr id="6" name="Footer Placeholder 5"/>
          <p:cNvSpPr>
            <a:spLocks noGrp="1"/>
          </p:cNvSpPr>
          <p:nvPr>
            <p:ph type="ftr" sz="quarter" idx="11"/>
          </p:nvPr>
        </p:nvSpPr>
        <p:spPr>
          <a:xfrm>
            <a:off x="603505" y="6227064"/>
            <a:ext cx="4456652" cy="320040"/>
          </a:xfrm>
        </p:spPr>
        <p:txBody>
          <a:bodyPr/>
          <a:lstStyle/>
          <a:p>
            <a:endParaRPr lang="en-US"/>
          </a:p>
        </p:txBody>
      </p:sp>
      <p:sp>
        <p:nvSpPr>
          <p:cNvPr id="7" name="Slide Number Placeholder 6"/>
          <p:cNvSpPr>
            <a:spLocks noGrp="1"/>
          </p:cNvSpPr>
          <p:nvPr>
            <p:ph type="sldNum" sz="quarter" idx="12"/>
          </p:nvPr>
        </p:nvSpPr>
        <p:spPr>
          <a:xfrm>
            <a:off x="4371283" y="320040"/>
            <a:ext cx="685800" cy="320040"/>
          </a:xfrm>
        </p:spPr>
        <p:txBody>
          <a:bodyPr/>
          <a:lstStyle/>
          <a:p>
            <a:fld id="{B0A73842-23F1-7445-825B-E3A16E3AE0F1}" type="slidenum">
              <a:rPr lang="en-US" smtClean="0"/>
              <a:t>‹#›</a:t>
            </a:fld>
            <a:endParaRPr lang="en-US"/>
          </a:p>
        </p:txBody>
      </p:sp>
    </p:spTree>
    <p:extLst>
      <p:ext uri="{BB962C8B-B14F-4D97-AF65-F5344CB8AC3E}">
        <p14:creationId xmlns:p14="http://schemas.microsoft.com/office/powerpoint/2010/main" val="88506649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2358392"/>
            <a:ext cx="2624000" cy="2456485"/>
          </a:xfrm>
          <a:prstGeom prst="rect">
            <a:avLst/>
          </a:prstGeom>
        </p:spPr>
        <p:txBody>
          <a:bodyPr vert="horz" lIns="228600" tIns="228600" rIns="228600" bIns="228600" rtlCol="0" anchor="ctr">
            <a:normAutofit/>
          </a:bodyPr>
          <a:lstStyle/>
          <a:p>
            <a:r>
              <a:rPr lang="bg" dirty="0"/>
              <a:t>Καντκλκλκ για να επεξεργαστείte τον τitlo υποδείγματος</a:t>
            </a:r>
            <a:endParaRPr lang="en-US" dirty="0"/>
          </a:p>
        </p:txBody>
      </p:sp>
      <p:sp>
        <p:nvSpPr>
          <p:cNvPr id="3" name="Text Placeholder 2"/>
          <p:cNvSpPr>
            <a:spLocks noGrp="1"/>
          </p:cNvSpPr>
          <p:nvPr>
            <p:ph type="body" idx="1"/>
          </p:nvPr>
        </p:nvSpPr>
        <p:spPr>
          <a:xfrm>
            <a:off x="4076237" y="794719"/>
            <a:ext cx="4462527" cy="5257090"/>
          </a:xfrm>
          <a:prstGeom prst="rect">
            <a:avLst/>
          </a:prstGeom>
        </p:spPr>
        <p:txBody>
          <a:bodyPr vert="horz" lIns="91440" tIns="45720" rIns="91440" bIns="45720" rtlCol="0">
            <a:normAutofit/>
          </a:bodyPr>
          <a:lstStyle/>
          <a:p>
            <a:pPr lvl="0"/>
            <a:r>
              <a:rPr lang="bg" dirty="0"/>
              <a:t>Στυλ κειμένου υποδείγματος</a:t>
            </a:r>
          </a:p>
          <a:p>
            <a:pPr lvl="1"/>
            <a:r>
              <a:rPr lang="bg" dirty="0"/>
              <a:t>Δεύτερο επίπεδο</a:t>
            </a:r>
          </a:p>
          <a:p>
            <a:pPr lvl="2"/>
            <a:r>
              <a:rPr lang="bg" dirty="0"/>
              <a:t>Τritο επίπεδο</a:t>
            </a:r>
          </a:p>
          <a:p>
            <a:pPr lvl="3"/>
            <a:r>
              <a:rPr lang="bg" dirty="0"/>
              <a:t>Τέtarτο επίπδο</a:t>
            </a:r>
          </a:p>
          <a:p>
            <a:pPr lvl="4"/>
            <a:r>
              <a:rPr lang="bg" dirty="0"/>
              <a:t>Πέμπτο επίπδο</a:t>
            </a:r>
            <a:endParaRPr lang="en-US" dirty="0"/>
          </a:p>
        </p:txBody>
      </p:sp>
      <p:sp>
        <p:nvSpPr>
          <p:cNvPr id="4" name="Date Placeholder 3"/>
          <p:cNvSpPr>
            <a:spLocks noGrp="1"/>
          </p:cNvSpPr>
          <p:nvPr>
            <p:ph type="dt" sz="half" idx="2"/>
          </p:nvPr>
        </p:nvSpPr>
        <p:spPr>
          <a:xfrm>
            <a:off x="603504" y="320040"/>
            <a:ext cx="2743200" cy="320040"/>
          </a:xfrm>
          <a:prstGeom prst="rect">
            <a:avLst/>
          </a:prstGeom>
        </p:spPr>
        <p:txBody>
          <a:bodyPr vert="horz" lIns="91440" tIns="45720" rIns="91440" bIns="45720" rtlCol="0" anchor="ctr"/>
          <a:lstStyle>
            <a:lvl1pPr algn="l">
              <a:defRPr sz="750" b="0" i="0">
                <a:solidFill>
                  <a:schemeClr val="tx1">
                    <a:tint val="75000"/>
                  </a:schemeClr>
                </a:solidFill>
                <a:latin typeface="Calibri" panose="020F0502020204030204" pitchFamily="34" charset="0"/>
              </a:defRPr>
            </a:lvl1pPr>
          </a:lstStyle>
          <a:p>
            <a:fld id="{B57DF8B0-B8E6-9F46-8F06-93BEFCE8C759}" type="datetime1">
              <a:rPr lang="en-US" smtClean="0"/>
              <a:pPr/>
              <a:t>11/16/2022</a:t>
            </a:fld>
            <a:endParaRPr lang="en-US" dirty="0"/>
          </a:p>
        </p:txBody>
      </p:sp>
      <p:sp>
        <p:nvSpPr>
          <p:cNvPr id="5" name="Footer Placeholder 4"/>
          <p:cNvSpPr>
            <a:spLocks noGrp="1"/>
          </p:cNvSpPr>
          <p:nvPr>
            <p:ph type="ftr" sz="quarter" idx="3"/>
          </p:nvPr>
        </p:nvSpPr>
        <p:spPr>
          <a:xfrm>
            <a:off x="603504" y="6227064"/>
            <a:ext cx="7941564" cy="320040"/>
          </a:xfrm>
          <a:prstGeom prst="rect">
            <a:avLst/>
          </a:prstGeom>
        </p:spPr>
        <p:txBody>
          <a:bodyPr vert="horz" lIns="91440" tIns="45720" rIns="91440" bIns="45720" rtlCol="0" anchor="ctr"/>
          <a:lstStyle>
            <a:lvl1pPr algn="r">
              <a:defRPr sz="750" b="0" i="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7852410" y="320040"/>
            <a:ext cx="685800" cy="320040"/>
          </a:xfrm>
          <a:prstGeom prst="rect">
            <a:avLst/>
          </a:prstGeom>
        </p:spPr>
        <p:txBody>
          <a:bodyPr vert="horz" lIns="91440" tIns="45720" rIns="91440" bIns="45720" rtlCol="0" anchor="ctr"/>
          <a:lstStyle>
            <a:lvl1pPr algn="r">
              <a:defRPr sz="750" b="0" i="0">
                <a:solidFill>
                  <a:schemeClr val="tx1">
                    <a:tint val="75000"/>
                  </a:schemeClr>
                </a:solidFill>
                <a:latin typeface="Calibri" panose="020F0502020204030204" pitchFamily="34" charset="0"/>
              </a:defRPr>
            </a:lvl1pPr>
          </a:lstStyle>
          <a:p>
            <a:fld id="{B0A73842-23F1-7445-825B-E3A16E3AE0F1}" type="slidenum">
              <a:rPr lang="en-US" smtClean="0"/>
              <a:pPr/>
              <a:t>‹#›</a:t>
            </a:fld>
            <a:endParaRPr lang="en-US" dirty="0"/>
          </a:p>
        </p:txBody>
      </p:sp>
    </p:spTree>
    <p:extLst>
      <p:ext uri="{BB962C8B-B14F-4D97-AF65-F5344CB8AC3E}">
        <p14:creationId xmlns:p14="http://schemas.microsoft.com/office/powerpoint/2010/main" val="94318471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ctr" defTabSz="685800" rtl="0" eaLnBrk="1" latinLnBrk="0" hangingPunct="1">
        <a:lnSpc>
          <a:spcPct val="85000"/>
        </a:lnSpc>
        <a:spcBef>
          <a:spcPct val="0"/>
        </a:spcBef>
        <a:buNone/>
        <a:defRPr sz="3000" b="0" i="0" kern="1200" cap="none" spc="-113">
          <a:solidFill>
            <a:schemeClr val="tx1"/>
          </a:solidFill>
          <a:effectLst/>
          <a:latin typeface="Calibri" panose="020F0502020204030204" pitchFamily="34" charset="0"/>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b="0" i="0" kern="1200">
          <a:solidFill>
            <a:schemeClr val="tx1"/>
          </a:solidFill>
          <a:effectLst/>
          <a:latin typeface="Calibri" panose="020F0502020204030204" pitchFamily="34" charset="0"/>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b="0" i="0" kern="1200">
          <a:solidFill>
            <a:schemeClr val="tx1"/>
          </a:solidFill>
          <a:effectLst/>
          <a:latin typeface="Calibri" panose="020F0502020204030204" pitchFamily="34" charset="0"/>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b="0" i="0" kern="1200">
          <a:solidFill>
            <a:schemeClr val="tx1"/>
          </a:solidFill>
          <a:effectLst/>
          <a:latin typeface="Calibri" panose="020F0502020204030204" pitchFamily="34" charset="0"/>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b="0" i="0" kern="1200">
          <a:solidFill>
            <a:schemeClr val="tx1"/>
          </a:solidFill>
          <a:effectLst/>
          <a:latin typeface="Calibri" panose="020F0502020204030204" pitchFamily="34" charset="0"/>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b="0" i="0" kern="1200">
          <a:solidFill>
            <a:schemeClr val="tx1"/>
          </a:solidFill>
          <a:effectLst/>
          <a:latin typeface="Calibri" panose="020F0502020204030204" pitchFamily="34" charset="0"/>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pgiourka@gmail.com" TargetMode="External"/><Relationship Id="rId4" Type="http://schemas.openxmlformats.org/officeDocument/2006/relationships/hyperlink" Target="mailto:geogai@pme.duth.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vestopedia.com/terms/e/equitymarket.asp" TargetMode="External"/><Relationship Id="rId2" Type="http://schemas.openxmlformats.org/officeDocument/2006/relationships/hyperlink" Target="https://www.investopedia.com/terms/s/startup.asp" TargetMode="External"/><Relationship Id="rId1" Type="http://schemas.openxmlformats.org/officeDocument/2006/relationships/slideLayout" Target="../slideLayouts/slideLayout2.xml"/><Relationship Id="rId4"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kalo.gov.gr/wp-content/uploads/2019/05/11.-%CE%9C%CE%9F%CE%A1%CE%A6%CE%95%CE%A3-%CE%A7%CE%A1%CE%97%CE%9C%CE%91%CE%A4%CE%9F%CE%94%CE%9F%CE%A4%CE%97%CE%A3%CE%97%CE%A3-%CE%A0%CE%9F%CE%9B%CE%A5-%CE%9C%CE%99%CE%9A%CE%A1%CE%A9%CE%9D-%CE%9C%CE%9C%CE%95.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pgiourka@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3"/>
          <p:cNvSpPr>
            <a:spLocks noGrp="1"/>
          </p:cNvSpPr>
          <p:nvPr>
            <p:ph type="sldNum" sz="quarter" idx="12"/>
          </p:nvPr>
        </p:nvSpPr>
        <p:spPr>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el-GR" sz="1800" b="0" i="0" u="none" strike="noStrike" cap="none">
                <a:solidFill>
                  <a:srgbClr val="FFFFFF"/>
                </a:solidFill>
                <a:latin typeface="Calibri"/>
                <a:ea typeface="Calibri"/>
                <a:cs typeface="Calibri"/>
                <a:sym typeface="Calibri"/>
              </a:rPr>
              <a:t>1</a:t>
            </a:fld>
            <a:endParaRPr sz="1800" b="0" i="0" u="none" strike="noStrike" cap="none" dirty="0">
              <a:solidFill>
                <a:srgbClr val="FFFFFF"/>
              </a:solidFill>
              <a:latin typeface="Calibri"/>
              <a:ea typeface="Calibri"/>
              <a:cs typeface="Calibri"/>
              <a:sym typeface="Calibri"/>
            </a:endParaRPr>
          </a:p>
        </p:txBody>
      </p:sp>
      <p:sp>
        <p:nvSpPr>
          <p:cNvPr id="8" name="TextBox 7">
            <a:extLst>
              <a:ext uri="{FF2B5EF4-FFF2-40B4-BE49-F238E27FC236}">
                <a16:creationId xmlns:a16="http://schemas.microsoft.com/office/drawing/2014/main" id="{DE538D7E-0273-B54B-34D6-69E7B590B84E}"/>
              </a:ext>
            </a:extLst>
          </p:cNvPr>
          <p:cNvSpPr txBox="1"/>
          <p:nvPr/>
        </p:nvSpPr>
        <p:spPr>
          <a:xfrm>
            <a:off x="1970828" y="2536234"/>
            <a:ext cx="5449476" cy="830997"/>
          </a:xfrm>
          <a:prstGeom prst="rect">
            <a:avLst/>
          </a:prstGeom>
          <a:noFill/>
        </p:spPr>
        <p:txBody>
          <a:bodyPr wrap="square" rtlCol="0">
            <a:spAutoFit/>
          </a:bodyPr>
          <a:lstStyle/>
          <a:p>
            <a:pPr algn="ctr"/>
            <a:r>
              <a:rPr lang="bg" sz="2400" b="1" dirty="0">
                <a:latin typeface="Calibri" panose="020F0502020204030204" pitchFamily="34" charset="0"/>
                <a:cs typeface="Calibri" panose="020F0502020204030204" pitchFamily="34" charset="0"/>
              </a:rPr>
              <a:t>Финансово планиране и източници на финансиране</a:t>
            </a:r>
            <a:endParaRPr lang="en-GR" sz="2400" b="1" dirty="0">
              <a:latin typeface="Calibri" panose="020F0502020204030204" pitchFamily="34" charset="0"/>
              <a:cs typeface="Calibri" panose="020F0502020204030204" pitchFamily="34"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5CB6C124-EE4A-C431-86DB-6775BBA8A46B}"/>
              </a:ext>
            </a:extLst>
          </p:cNvPr>
          <p:cNvPicPr>
            <a:picLocks noChangeAspect="1"/>
          </p:cNvPicPr>
          <p:nvPr/>
        </p:nvPicPr>
        <p:blipFill>
          <a:blip r:embed="rId3"/>
          <a:stretch>
            <a:fillRect/>
          </a:stretch>
        </p:blipFill>
        <p:spPr>
          <a:xfrm>
            <a:off x="3211151" y="0"/>
            <a:ext cx="2968830" cy="1187532"/>
          </a:xfrm>
          <a:prstGeom prst="rect">
            <a:avLst/>
          </a:prstGeom>
        </p:spPr>
      </p:pic>
      <p:sp>
        <p:nvSpPr>
          <p:cNvPr id="2" name="Subtitle 6">
            <a:extLst>
              <a:ext uri="{FF2B5EF4-FFF2-40B4-BE49-F238E27FC236}">
                <a16:creationId xmlns:a16="http://schemas.microsoft.com/office/drawing/2014/main" id="{EAABC0CB-7844-BE35-1408-4EBDD57BDFA2}"/>
              </a:ext>
            </a:extLst>
          </p:cNvPr>
          <p:cNvSpPr txBox="1">
            <a:spLocks/>
          </p:cNvSpPr>
          <p:nvPr/>
        </p:nvSpPr>
        <p:spPr>
          <a:xfrm>
            <a:off x="1639614" y="5762942"/>
            <a:ext cx="2506687" cy="539609"/>
          </a:xfrm>
          <a:prstGeom prst="rect">
            <a:avLst/>
          </a:prstGeom>
        </p:spPr>
        <p:txBody>
          <a:bodyPr vert="horz" lIns="91440" tIns="0" rIns="91440" bIns="45720" rtlCol="0">
            <a:noAutofit/>
          </a:bodyPr>
          <a:lstStyle>
            <a:lvl1pPr marL="0" indent="0" algn="ctr" defTabSz="685800" rtl="0" eaLnBrk="1" latinLnBrk="0" hangingPunct="1">
              <a:lnSpc>
                <a:spcPct val="100000"/>
              </a:lnSpc>
              <a:spcBef>
                <a:spcPts val="750"/>
              </a:spcBef>
              <a:buClr>
                <a:schemeClr val="accent1"/>
              </a:buClr>
              <a:buSzPct val="110000"/>
              <a:buFont typeface="Wingdings" panose="05000000000000000000" pitchFamily="2" charset="2"/>
              <a:buNone/>
              <a:defRPr sz="1350" b="0" i="0" kern="1200">
                <a:solidFill>
                  <a:srgbClr val="FFFEFF"/>
                </a:solidFill>
                <a:effectLst/>
                <a:latin typeface="Calibri" panose="020F0502020204030204" pitchFamily="34" charset="0"/>
                <a:ea typeface="+mn-ea"/>
                <a:cs typeface="+mn-cs"/>
              </a:defRPr>
            </a:lvl1pPr>
            <a:lvl2pPr marL="3429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350" b="0" i="0" kern="1200">
                <a:solidFill>
                  <a:schemeClr val="tx1"/>
                </a:solidFill>
                <a:effectLst/>
                <a:latin typeface="Calibri" panose="020F0502020204030204" pitchFamily="34" charset="0"/>
                <a:ea typeface="+mn-ea"/>
                <a:cs typeface="+mn-cs"/>
              </a:defRPr>
            </a:lvl2pPr>
            <a:lvl3pPr marL="6858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350" b="0" i="0" kern="1200">
                <a:solidFill>
                  <a:schemeClr val="tx1"/>
                </a:solidFill>
                <a:effectLst/>
                <a:latin typeface="Calibri" panose="020F0502020204030204" pitchFamily="34" charset="0"/>
                <a:ea typeface="+mn-ea"/>
                <a:cs typeface="+mn-cs"/>
              </a:defRPr>
            </a:lvl3pPr>
            <a:lvl4pPr marL="10287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b="0" i="0" kern="1200">
                <a:solidFill>
                  <a:schemeClr val="tx1"/>
                </a:solidFill>
                <a:effectLst/>
                <a:latin typeface="Calibri" panose="020F0502020204030204" pitchFamily="34" charset="0"/>
                <a:ea typeface="+mn-ea"/>
                <a:cs typeface="+mn-cs"/>
              </a:defRPr>
            </a:lvl4pPr>
            <a:lvl5pPr marL="13716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b="0" i="0" kern="1200">
                <a:solidFill>
                  <a:schemeClr val="tx1"/>
                </a:solidFill>
                <a:effectLst/>
                <a:latin typeface="Calibri" panose="020F0502020204030204" pitchFamily="34" charset="0"/>
                <a:ea typeface="+mn-ea"/>
                <a:cs typeface="+mn-cs"/>
              </a:defRPr>
            </a:lvl5pPr>
            <a:lvl6pPr marL="17145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6pPr>
            <a:lvl7pPr marL="20574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7pPr>
            <a:lvl8pPr marL="24003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8pPr>
            <a:lvl9pPr marL="2743200" indent="0" algn="ctr" defTabSz="685800" rtl="0" eaLnBrk="1" latinLnBrk="0" hangingPunct="1">
              <a:lnSpc>
                <a:spcPct val="120000"/>
              </a:lnSpc>
              <a:spcBef>
                <a:spcPts val="375"/>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9pPr>
          </a:lstStyle>
          <a:p>
            <a:pPr>
              <a:spcBef>
                <a:spcPts val="0"/>
              </a:spcBef>
            </a:pPr>
            <a:r>
              <a:rPr lang="bg" sz="1400" dirty="0">
                <a:solidFill>
                  <a:schemeClr val="dk2"/>
                </a:solidFill>
                <a:ea typeface="Cambria"/>
                <a:cs typeface="Cambria"/>
                <a:sym typeface="Cambria"/>
              </a:rPr>
              <a:t>Д-р Георгиос Гайдаджис</a:t>
            </a:r>
          </a:p>
          <a:p>
            <a:pPr>
              <a:spcBef>
                <a:spcPts val="0"/>
              </a:spcBef>
            </a:pPr>
            <a:r>
              <a:rPr lang="bg" sz="1400" dirty="0">
                <a:solidFill>
                  <a:schemeClr val="dk2"/>
                </a:solidFill>
                <a:ea typeface="Cambria"/>
                <a:cs typeface="Cambria"/>
                <a:sym typeface="Cambria"/>
                <a:hlinkClick r:id="rId4"/>
              </a:rPr>
              <a:t>geogai@pme.duth.gr</a:t>
            </a:r>
            <a:endParaRPr lang="en-US" sz="1400" dirty="0">
              <a:solidFill>
                <a:schemeClr val="dk2"/>
              </a:solidFill>
              <a:ea typeface="Cambria"/>
              <a:cs typeface="Cambria"/>
              <a:sym typeface="Cambria"/>
            </a:endParaRPr>
          </a:p>
          <a:p>
            <a:pPr>
              <a:spcBef>
                <a:spcPts val="0"/>
              </a:spcBef>
            </a:pPr>
            <a:endParaRPr lang="en-GR" sz="1400" dirty="0"/>
          </a:p>
        </p:txBody>
      </p:sp>
      <p:sp>
        <p:nvSpPr>
          <p:cNvPr id="4" name="Subtitle 6">
            <a:extLst>
              <a:ext uri="{FF2B5EF4-FFF2-40B4-BE49-F238E27FC236}">
                <a16:creationId xmlns:a16="http://schemas.microsoft.com/office/drawing/2014/main" id="{97B8D0EA-21D0-BED6-1D4D-94ADB1F672CF}"/>
              </a:ext>
            </a:extLst>
          </p:cNvPr>
          <p:cNvSpPr>
            <a:spLocks noGrp="1"/>
          </p:cNvSpPr>
          <p:nvPr>
            <p:ph type="subTitle" idx="1"/>
          </p:nvPr>
        </p:nvSpPr>
        <p:spPr>
          <a:xfrm>
            <a:off x="5122452" y="5762942"/>
            <a:ext cx="2506687" cy="539609"/>
          </a:xfrm>
        </p:spPr>
        <p:txBody>
          <a:bodyPr>
            <a:normAutofit/>
          </a:bodyPr>
          <a:lstStyle/>
          <a:p>
            <a:r>
              <a:rPr lang="bg" sz="1400" dirty="0">
                <a:solidFill>
                  <a:schemeClr val="dk2"/>
                </a:solidFill>
                <a:ea typeface="Cambria"/>
                <a:cs typeface="Cambria"/>
                <a:sym typeface="Cambria"/>
              </a:rPr>
              <a:t>Д-р Параскеви  Гиоурка</a:t>
            </a:r>
            <a:br>
              <a:rPr lang="el-GR" sz="1400" dirty="0">
                <a:solidFill>
                  <a:schemeClr val="dk2"/>
                </a:solidFill>
                <a:ea typeface="Cambria"/>
                <a:cs typeface="Cambria"/>
                <a:sym typeface="Cambria"/>
              </a:rPr>
            </a:br>
            <a:r>
              <a:rPr lang="bg" sz="1400" u="sng" dirty="0">
                <a:solidFill>
                  <a:schemeClr val="hlink"/>
                </a:solidFill>
                <a:ea typeface="Cambria"/>
                <a:cs typeface="Cambria"/>
                <a:sym typeface="Cambria"/>
                <a:hlinkClick r:id="rId5"/>
              </a:rPr>
              <a:t>pgiourka@gmail.com</a:t>
            </a:r>
            <a:endParaRPr lang="en-GB" sz="1400" dirty="0">
              <a:solidFill>
                <a:srgbClr val="8C8B8A"/>
              </a:solidFill>
            </a:endParaRPr>
          </a:p>
          <a:p>
            <a:endParaRPr lang="en-GR" dirty="0"/>
          </a:p>
        </p:txBody>
      </p:sp>
    </p:spTree>
    <p:extLst>
      <p:ext uri="{BB962C8B-B14F-4D97-AF65-F5344CB8AC3E}">
        <p14:creationId xmlns:p14="http://schemas.microsoft.com/office/powerpoint/2010/main" val="411654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0495" y="3139176"/>
            <a:ext cx="2785363" cy="961802"/>
          </a:xfrm>
          <a:prstGeom prst="rect">
            <a:avLst/>
          </a:prstGeom>
        </p:spPr>
        <p:txBody>
          <a:bodyPr vert="horz" wrap="square" lIns="0" tIns="12700" rIns="0" bIns="0" rtlCol="0">
            <a:spAutoFit/>
          </a:bodyPr>
          <a:lstStyle/>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Фаза </a:t>
            </a:r>
            <a:r>
              <a:rPr lang="bg" sz="2400" spc="-50" dirty="0">
                <a:solidFill>
                  <a:srgbClr val="002060"/>
                </a:solidFill>
                <a:latin typeface="Calibri" panose="020F0502020204030204" pitchFamily="34" charset="0"/>
                <a:cs typeface="Calibri" panose="020F0502020204030204" pitchFamily="34" charset="0"/>
              </a:rPr>
              <a:t>5</a:t>
            </a:r>
            <a:r>
              <a:rPr lang="bg" sz="2400" spc="-60" dirty="0">
                <a:solidFill>
                  <a:srgbClr val="002060"/>
                </a:solidFill>
                <a:latin typeface="Calibri" panose="020F0502020204030204" pitchFamily="34" charset="0"/>
                <a:cs typeface="Calibri" panose="020F0502020204030204" pitchFamily="34" charset="0"/>
              </a:rPr>
              <a:t> </a:t>
            </a:r>
          </a:p>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на </a:t>
            </a:r>
            <a:r>
              <a:rPr lang="bg" sz="2400" spc="-900" dirty="0">
                <a:solidFill>
                  <a:srgbClr val="002060"/>
                </a:solidFill>
                <a:latin typeface="Calibri" panose="020F0502020204030204" pitchFamily="34" charset="0"/>
                <a:cs typeface="Calibri" panose="020F0502020204030204" pitchFamily="34" charset="0"/>
              </a:rPr>
              <a:t>    </a:t>
            </a:r>
            <a:r>
              <a:rPr lang="bg" sz="2400" spc="-5" dirty="0">
                <a:solidFill>
                  <a:srgbClr val="002060"/>
                </a:solidFill>
                <a:latin typeface="Calibri" panose="020F0502020204030204" pitchFamily="34" charset="0"/>
                <a:cs typeface="Calibri" panose="020F0502020204030204" pitchFamily="34" charset="0"/>
              </a:rPr>
              <a:t>планиране</a:t>
            </a:r>
          </a:p>
          <a:p>
            <a:pPr marL="220979" marR="5080" indent="-208915" algn="ctr">
              <a:lnSpc>
                <a:spcPct val="100000"/>
              </a:lnSpc>
              <a:spcBef>
                <a:spcPts val="100"/>
              </a:spcBef>
            </a:pPr>
            <a:r>
              <a:rPr lang="bg" sz="1200" spc="-5" dirty="0">
                <a:solidFill>
                  <a:srgbClr val="002060"/>
                </a:solidFill>
                <a:latin typeface="Calibri" panose="020F0502020204030204" pitchFamily="34" charset="0"/>
                <a:cs typeface="Calibri" panose="020F0502020204030204" pitchFamily="34" charset="0"/>
              </a:rPr>
              <a:t>Паричен поток</a:t>
            </a:r>
            <a:endParaRPr lang="en-GB"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a:extLst>
              <a:ext uri="{FF2B5EF4-FFF2-40B4-BE49-F238E27FC236}">
                <a16:creationId xmlns:a16="http://schemas.microsoft.com/office/drawing/2014/main" id="{46439B7A-C160-1CF3-36CE-467BB088B29B}"/>
              </a:ext>
            </a:extLst>
          </p:cNvPr>
          <p:cNvSpPr txBox="1"/>
          <p:nvPr/>
        </p:nvSpPr>
        <p:spPr>
          <a:xfrm>
            <a:off x="4688840" y="2608326"/>
            <a:ext cx="4142740" cy="629018"/>
          </a:xfrm>
          <a:prstGeom prst="rect">
            <a:avLst/>
          </a:prstGeom>
        </p:spPr>
        <p:txBody>
          <a:bodyPr vert="horz" wrap="square" lIns="0" tIns="13335" rIns="0" bIns="0" rtlCol="0">
            <a:spAutoFit/>
          </a:bodyPr>
          <a:lstStyle/>
          <a:p>
            <a:pPr algn="ctr">
              <a:lnSpc>
                <a:spcPct val="100000"/>
              </a:lnSpc>
              <a:spcBef>
                <a:spcPts val="105"/>
              </a:spcBef>
            </a:pPr>
            <a:r>
              <a:rPr lang="ru-RU" sz="2000" dirty="0" err="1">
                <a:latin typeface="Calibri" panose="020F0502020204030204" pitchFamily="34" charset="0"/>
                <a:cs typeface="Calibri" panose="020F0502020204030204" pitchFamily="34" charset="0"/>
              </a:rPr>
              <a:t>Генерирайте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паричен</a:t>
            </a:r>
            <a:r>
              <a:rPr lang="ru-RU" sz="2000" dirty="0">
                <a:latin typeface="Calibri" panose="020F0502020204030204" pitchFamily="34" charset="0"/>
                <a:cs typeface="Calibri" panose="020F0502020204030204" pitchFamily="34" charset="0"/>
              </a:rPr>
              <a:t> поток на </a:t>
            </a:r>
            <a:r>
              <a:rPr lang="ru-RU" sz="2000" dirty="0" err="1">
                <a:latin typeface="Calibri" panose="020F0502020204030204" pitchFamily="34" charset="0"/>
                <a:cs typeface="Calibri" panose="020F0502020204030204" pitchFamily="34" charset="0"/>
              </a:rPr>
              <a:t>месец</a:t>
            </a:r>
            <a:r>
              <a:rPr lang="ru-RU" sz="2000" dirty="0">
                <a:latin typeface="Calibri" panose="020F0502020204030204" pitchFamily="34" charset="0"/>
                <a:cs typeface="Calibri" panose="020F0502020204030204" pitchFamily="34" charset="0"/>
              </a:rPr>
              <a:t> и за всяка година от </a:t>
            </a:r>
            <a:r>
              <a:rPr lang="ru-RU" sz="2000" dirty="0" err="1">
                <a:latin typeface="Calibri" panose="020F0502020204030204" pitchFamily="34" charset="0"/>
                <a:cs typeface="Calibri" panose="020F0502020204030204" pitchFamily="34" charset="0"/>
              </a:rPr>
              <a:t>вашата</a:t>
            </a:r>
            <a:r>
              <a:rPr lang="ru-RU" sz="2000" dirty="0">
                <a:latin typeface="Calibri" panose="020F0502020204030204" pitchFamily="34" charset="0"/>
                <a:cs typeface="Calibri" panose="020F0502020204030204" pitchFamily="34" charset="0"/>
              </a:rPr>
              <a:t> прогноза.</a:t>
            </a:r>
            <a:endParaRPr sz="2000" dirty="0">
              <a:latin typeface="Calibri" panose="020F0502020204030204" pitchFamily="34" charset="0"/>
              <a:cs typeface="Calibri" panose="020F0502020204030204" pitchFamily="34" charset="0"/>
            </a:endParaRPr>
          </a:p>
        </p:txBody>
      </p:sp>
      <p:sp>
        <p:nvSpPr>
          <p:cNvPr id="5" name="object 5">
            <a:extLst>
              <a:ext uri="{FF2B5EF4-FFF2-40B4-BE49-F238E27FC236}">
                <a16:creationId xmlns:a16="http://schemas.microsoft.com/office/drawing/2014/main" id="{33ADAA07-757A-B1F2-F47B-D16D29B3C248}"/>
              </a:ext>
            </a:extLst>
          </p:cNvPr>
          <p:cNvSpPr txBox="1"/>
          <p:nvPr/>
        </p:nvSpPr>
        <p:spPr>
          <a:xfrm>
            <a:off x="4688840" y="3522979"/>
            <a:ext cx="4305870" cy="1283044"/>
          </a:xfrm>
          <a:prstGeom prst="rect">
            <a:avLst/>
          </a:prstGeom>
        </p:spPr>
        <p:txBody>
          <a:bodyPr vert="horz" wrap="square" lIns="0" tIns="13335" rIns="0" bIns="0" rtlCol="0">
            <a:spAutoFit/>
          </a:bodyPr>
          <a:lstStyle/>
          <a:p>
            <a:pPr marL="544195" marR="5080" indent="-532130">
              <a:lnSpc>
                <a:spcPct val="100000"/>
              </a:lnSpc>
              <a:spcBef>
                <a:spcPts val="105"/>
              </a:spcBef>
            </a:pPr>
            <a:r>
              <a:rPr lang="ru-RU" sz="2000" dirty="0" err="1">
                <a:latin typeface="Calibri" panose="020F0502020204030204" pitchFamily="34" charset="0"/>
                <a:cs typeface="Calibri" panose="020F0502020204030204" pitchFamily="34" charset="0"/>
              </a:rPr>
              <a:t>Определете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своята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рентабилност</a:t>
            </a:r>
            <a:r>
              <a:rPr lang="en-GB" sz="2000" dirty="0">
                <a:latin typeface="Calibri" panose="020F0502020204030204" pitchFamily="34" charset="0"/>
                <a:cs typeface="Calibri" panose="020F0502020204030204" pitchFamily="34" charset="0"/>
              </a:rPr>
              <a:t> </a:t>
            </a:r>
            <a:r>
              <a:rPr lang="ru-RU" sz="2000" dirty="0">
                <a:latin typeface="Calibri" panose="020F0502020204030204" pitchFamily="34" charset="0"/>
                <a:cs typeface="Calibri" panose="020F0502020204030204" pitchFamily="34" charset="0"/>
              </a:rPr>
              <a:t>от  </a:t>
            </a:r>
            <a:endParaRPr lang="en-GB" sz="2000" dirty="0">
              <a:latin typeface="Calibri" panose="020F0502020204030204" pitchFamily="34" charset="0"/>
              <a:cs typeface="Calibri" panose="020F0502020204030204" pitchFamily="34" charset="0"/>
            </a:endParaRPr>
          </a:p>
          <a:p>
            <a:pPr marL="544195" marR="5080" indent="-532130">
              <a:lnSpc>
                <a:spcPct val="100000"/>
              </a:lnSpc>
              <a:spcBef>
                <a:spcPts val="105"/>
              </a:spcBef>
            </a:pPr>
            <a:r>
              <a:rPr lang="ru-RU" sz="2000" dirty="0">
                <a:latin typeface="Calibri" panose="020F0502020204030204" pitchFamily="34" charset="0"/>
                <a:cs typeface="Calibri" panose="020F0502020204030204" pitchFamily="34" charset="0"/>
              </a:rPr>
              <a:t>а) </a:t>
            </a:r>
            <a:r>
              <a:rPr lang="ru-RU" sz="2000" dirty="0" err="1">
                <a:latin typeface="Calibri" panose="020F0502020204030204" pitchFamily="34" charset="0"/>
                <a:cs typeface="Calibri" panose="020F0502020204030204" pitchFamily="34" charset="0"/>
              </a:rPr>
              <a:t>продажби</a:t>
            </a:r>
            <a:r>
              <a:rPr lang="ru-RU" sz="2000" dirty="0">
                <a:latin typeface="Calibri" panose="020F0502020204030204" pitchFamily="34" charset="0"/>
                <a:cs typeface="Calibri" panose="020F0502020204030204" pitchFamily="34" charset="0"/>
              </a:rPr>
              <a:t> </a:t>
            </a:r>
          </a:p>
          <a:p>
            <a:pPr marL="544195" marR="5080" indent="-532130">
              <a:lnSpc>
                <a:spcPct val="100000"/>
              </a:lnSpc>
              <a:spcBef>
                <a:spcPts val="105"/>
              </a:spcBef>
            </a:pPr>
            <a:r>
              <a:rPr lang="ru-RU" sz="2000" dirty="0">
                <a:latin typeface="Calibri" panose="020F0502020204030204" pitchFamily="34" charset="0"/>
                <a:cs typeface="Calibri" panose="020F0502020204030204" pitchFamily="34" charset="0"/>
              </a:rPr>
              <a:t>и</a:t>
            </a:r>
          </a:p>
          <a:p>
            <a:pPr marL="544195" marR="5080" indent="-532130">
              <a:lnSpc>
                <a:spcPct val="100000"/>
              </a:lnSpc>
              <a:spcBef>
                <a:spcPts val="105"/>
              </a:spcBef>
            </a:pPr>
            <a:r>
              <a:rPr lang="ru-RU" sz="2000" dirty="0">
                <a:latin typeface="Calibri" panose="020F0502020204030204" pitchFamily="34" charset="0"/>
                <a:cs typeface="Calibri" panose="020F0502020204030204" pitchFamily="34" charset="0"/>
              </a:rPr>
              <a:t>б) </a:t>
            </a:r>
            <a:r>
              <a:rPr lang="ru-RU" sz="2000" dirty="0" err="1">
                <a:latin typeface="Calibri" panose="020F0502020204030204" pitchFamily="34" charset="0"/>
                <a:cs typeface="Calibri" panose="020F0502020204030204" pitchFamily="34" charset="0"/>
              </a:rPr>
              <a:t>паричен</a:t>
            </a:r>
            <a:r>
              <a:rPr lang="ru-RU" sz="2000" dirty="0">
                <a:latin typeface="Calibri" panose="020F0502020204030204" pitchFamily="34" charset="0"/>
                <a:cs typeface="Calibri" panose="020F0502020204030204" pitchFamily="34" charset="0"/>
              </a:rPr>
              <a:t> поток</a:t>
            </a:r>
            <a:endParaRP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659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662" y="3273026"/>
            <a:ext cx="2439060" cy="961802"/>
          </a:xfrm>
          <a:prstGeom prst="rect">
            <a:avLst/>
          </a:prstGeom>
        </p:spPr>
        <p:txBody>
          <a:bodyPr vert="horz" wrap="square" lIns="0" tIns="12700" rIns="0" bIns="0" rtlCol="0">
            <a:spAutoFit/>
          </a:bodyPr>
          <a:lstStyle/>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Фаза </a:t>
            </a:r>
            <a:r>
              <a:rPr lang="bg" sz="2400" spc="-50" dirty="0">
                <a:solidFill>
                  <a:srgbClr val="002060"/>
                </a:solidFill>
                <a:latin typeface="Calibri" panose="020F0502020204030204" pitchFamily="34" charset="0"/>
                <a:cs typeface="Calibri" panose="020F0502020204030204" pitchFamily="34" charset="0"/>
              </a:rPr>
              <a:t>6</a:t>
            </a:r>
            <a:r>
              <a:rPr lang="bg" sz="2400" spc="-60" dirty="0">
                <a:solidFill>
                  <a:srgbClr val="002060"/>
                </a:solidFill>
                <a:latin typeface="Calibri" panose="020F0502020204030204" pitchFamily="34" charset="0"/>
                <a:cs typeface="Calibri" panose="020F0502020204030204" pitchFamily="34" charset="0"/>
              </a:rPr>
              <a:t> </a:t>
            </a:r>
          </a:p>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на </a:t>
            </a:r>
            <a:r>
              <a:rPr lang="bg" sz="2400" spc="-900" dirty="0">
                <a:solidFill>
                  <a:srgbClr val="002060"/>
                </a:solidFill>
                <a:latin typeface="Calibri" panose="020F0502020204030204" pitchFamily="34" charset="0"/>
                <a:cs typeface="Calibri" panose="020F0502020204030204" pitchFamily="34" charset="0"/>
              </a:rPr>
              <a:t> </a:t>
            </a:r>
            <a:r>
              <a:rPr lang="bg" sz="2400" spc="-5" dirty="0">
                <a:solidFill>
                  <a:srgbClr val="002060"/>
                </a:solidFill>
                <a:latin typeface="Calibri" panose="020F0502020204030204" pitchFamily="34" charset="0"/>
                <a:cs typeface="Calibri" panose="020F0502020204030204" pitchFamily="34" charset="0"/>
              </a:rPr>
              <a:t>планиране</a:t>
            </a:r>
          </a:p>
          <a:p>
            <a:pPr marL="220979" marR="5080" indent="-208915" algn="ctr">
              <a:lnSpc>
                <a:spcPct val="100000"/>
              </a:lnSpc>
              <a:spcBef>
                <a:spcPts val="100"/>
              </a:spcBef>
            </a:pPr>
            <a:r>
              <a:rPr lang="bg" sz="1200" spc="-5" dirty="0">
                <a:solidFill>
                  <a:srgbClr val="002060"/>
                </a:solidFill>
                <a:latin typeface="Calibri" panose="020F0502020204030204" pitchFamily="34" charset="0"/>
                <a:cs typeface="Calibri" panose="020F0502020204030204" pitchFamily="34" charset="0"/>
              </a:rPr>
              <a:t>Нужди от капитал</a:t>
            </a:r>
            <a:endParaRPr lang="en-GB"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6" name="object 4">
            <a:extLst>
              <a:ext uri="{FF2B5EF4-FFF2-40B4-BE49-F238E27FC236}">
                <a16:creationId xmlns:a16="http://schemas.microsoft.com/office/drawing/2014/main" id="{C9F137F9-F549-5DA8-840F-577C96873771}"/>
              </a:ext>
            </a:extLst>
          </p:cNvPr>
          <p:cNvSpPr txBox="1">
            <a:spLocks noGrp="1"/>
          </p:cNvSpPr>
          <p:nvPr>
            <p:ph type="title"/>
          </p:nvPr>
        </p:nvSpPr>
        <p:spPr>
          <a:xfrm>
            <a:off x="4669916" y="1827635"/>
            <a:ext cx="4220210" cy="936795"/>
          </a:xfrm>
          <a:prstGeom prst="rect">
            <a:avLst/>
          </a:prstGeom>
        </p:spPr>
        <p:txBody>
          <a:bodyPr vert="horz" wrap="square" lIns="0" tIns="13335" rIns="0" bIns="0" rtlCol="0">
            <a:spAutoFit/>
          </a:bodyPr>
          <a:lstStyle/>
          <a:p>
            <a:pPr marL="12700" marR="5080" algn="just">
              <a:lnSpc>
                <a:spcPct val="100000"/>
              </a:lnSpc>
              <a:spcBef>
                <a:spcPts val="105"/>
              </a:spcBef>
            </a:pPr>
            <a:r>
              <a:rPr lang="ru-RU" sz="2000" dirty="0" err="1">
                <a:solidFill>
                  <a:srgbClr val="000000"/>
                </a:solidFill>
                <a:latin typeface="Calibri" panose="020F0502020204030204" pitchFamily="34" charset="0"/>
                <a:cs typeface="Calibri" panose="020F0502020204030204" pitchFamily="34" charset="0"/>
              </a:rPr>
              <a:t>Имайки</a:t>
            </a:r>
            <a:r>
              <a:rPr lang="ru-RU" sz="2000" dirty="0">
                <a:solidFill>
                  <a:srgbClr val="000000"/>
                </a:solidFill>
                <a:latin typeface="Calibri" panose="020F0502020204030204" pitchFamily="34" charset="0"/>
                <a:cs typeface="Calibri" panose="020F0502020204030204" pitchFamily="34" charset="0"/>
              </a:rPr>
              <a:t> </a:t>
            </a:r>
            <a:r>
              <a:rPr lang="ru-RU" sz="2000" dirty="0" err="1">
                <a:solidFill>
                  <a:srgbClr val="000000"/>
                </a:solidFill>
                <a:latin typeface="Calibri" panose="020F0502020204030204" pitchFamily="34" charset="0"/>
                <a:cs typeface="Calibri" panose="020F0502020204030204" pitchFamily="34" charset="0"/>
              </a:rPr>
              <a:t>всички</a:t>
            </a:r>
            <a:r>
              <a:rPr lang="ru-RU" sz="2000" dirty="0">
                <a:solidFill>
                  <a:srgbClr val="000000"/>
                </a:solidFill>
                <a:latin typeface="Calibri" panose="020F0502020204030204" pitchFamily="34" charset="0"/>
                <a:cs typeface="Calibri" panose="020F0502020204030204" pitchFamily="34" charset="0"/>
              </a:rPr>
              <a:t> </a:t>
            </a:r>
            <a:r>
              <a:rPr lang="ru-RU" sz="2000" dirty="0" err="1">
                <a:solidFill>
                  <a:srgbClr val="000000"/>
                </a:solidFill>
                <a:latin typeface="Calibri" panose="020F0502020204030204" pitchFamily="34" charset="0"/>
                <a:cs typeface="Calibri" panose="020F0502020204030204" pitchFamily="34" charset="0"/>
              </a:rPr>
              <a:t>аспекти</a:t>
            </a:r>
            <a:r>
              <a:rPr lang="ru-RU" sz="2000" dirty="0">
                <a:solidFill>
                  <a:srgbClr val="000000"/>
                </a:solidFill>
                <a:latin typeface="Calibri" panose="020F0502020204030204" pitchFamily="34" charset="0"/>
                <a:cs typeface="Calibri" panose="020F0502020204030204" pitchFamily="34" charset="0"/>
              </a:rPr>
              <a:t> </a:t>
            </a:r>
            <a:r>
              <a:rPr lang="ru-RU" sz="2000" dirty="0" err="1">
                <a:solidFill>
                  <a:srgbClr val="000000"/>
                </a:solidFill>
                <a:latin typeface="Calibri" panose="020F0502020204030204" pitchFamily="34" charset="0"/>
                <a:cs typeface="Calibri" panose="020F0502020204030204" pitchFamily="34" charset="0"/>
              </a:rPr>
              <a:t>заедно</a:t>
            </a:r>
            <a:r>
              <a:rPr lang="ru-RU" sz="2000" dirty="0">
                <a:solidFill>
                  <a:srgbClr val="000000"/>
                </a:solidFill>
                <a:latin typeface="Calibri" panose="020F0502020204030204" pitchFamily="34" charset="0"/>
                <a:cs typeface="Calibri" panose="020F0502020204030204" pitchFamily="34" charset="0"/>
              </a:rPr>
              <a:t>, </a:t>
            </a:r>
            <a:r>
              <a:rPr lang="ru-RU" sz="2000" dirty="0" err="1">
                <a:solidFill>
                  <a:srgbClr val="000000"/>
                </a:solidFill>
                <a:latin typeface="Calibri" panose="020F0502020204030204" pitchFamily="34" charset="0"/>
                <a:cs typeface="Calibri" panose="020F0502020204030204" pitchFamily="34" charset="0"/>
              </a:rPr>
              <a:t>идентифицирайте</a:t>
            </a:r>
            <a:r>
              <a:rPr lang="ru-RU" sz="2000" dirty="0">
                <a:solidFill>
                  <a:srgbClr val="000000"/>
                </a:solidFill>
                <a:latin typeface="Calibri" panose="020F0502020204030204" pitchFamily="34" charset="0"/>
                <a:cs typeface="Calibri" panose="020F0502020204030204" pitchFamily="34" charset="0"/>
              </a:rPr>
              <a:t> </a:t>
            </a:r>
            <a:r>
              <a:rPr lang="ru-RU" sz="2000" dirty="0" err="1">
                <a:solidFill>
                  <a:srgbClr val="000000"/>
                </a:solidFill>
                <a:latin typeface="Calibri" panose="020F0502020204030204" pitchFamily="34" charset="0"/>
                <a:cs typeface="Calibri" panose="020F0502020204030204" pitchFamily="34" charset="0"/>
              </a:rPr>
              <a:t>общите</a:t>
            </a:r>
            <a:r>
              <a:rPr lang="ru-RU" sz="2000" dirty="0">
                <a:solidFill>
                  <a:srgbClr val="000000"/>
                </a:solidFill>
                <a:latin typeface="Calibri" panose="020F0502020204030204" pitchFamily="34" charset="0"/>
                <a:cs typeface="Calibri" panose="020F0502020204030204" pitchFamily="34" charset="0"/>
              </a:rPr>
              <a:t> </a:t>
            </a:r>
            <a:r>
              <a:rPr lang="ru-RU" sz="2000" dirty="0" err="1">
                <a:solidFill>
                  <a:srgbClr val="000000"/>
                </a:solidFill>
                <a:latin typeface="Calibri" panose="020F0502020204030204" pitchFamily="34" charset="0"/>
                <a:cs typeface="Calibri" panose="020F0502020204030204" pitchFamily="34" charset="0"/>
              </a:rPr>
              <a:t>капиталови</a:t>
            </a:r>
            <a:r>
              <a:rPr lang="ru-RU" sz="2000" dirty="0">
                <a:solidFill>
                  <a:srgbClr val="000000"/>
                </a:solidFill>
                <a:latin typeface="Calibri" panose="020F0502020204030204" pitchFamily="34" charset="0"/>
                <a:cs typeface="Calibri" panose="020F0502020204030204" pitchFamily="34" charset="0"/>
              </a:rPr>
              <a:t> </a:t>
            </a:r>
            <a:r>
              <a:rPr lang="ru-RU" sz="2000" dirty="0" err="1">
                <a:solidFill>
                  <a:srgbClr val="000000"/>
                </a:solidFill>
                <a:latin typeface="Calibri" panose="020F0502020204030204" pitchFamily="34" charset="0"/>
                <a:cs typeface="Calibri" panose="020F0502020204030204" pitchFamily="34" charset="0"/>
              </a:rPr>
              <a:t>нужди</a:t>
            </a:r>
            <a:r>
              <a:rPr lang="ru-RU" sz="2000" dirty="0">
                <a:solidFill>
                  <a:srgbClr val="000000"/>
                </a:solidFill>
                <a:latin typeface="Calibri" panose="020F0502020204030204" pitchFamily="34" charset="0"/>
                <a:cs typeface="Calibri" panose="020F0502020204030204" pitchFamily="34" charset="0"/>
              </a:rPr>
              <a:t> и разбивка.</a:t>
            </a:r>
            <a:endParaRPr sz="2000" dirty="0">
              <a:latin typeface="Calibri" panose="020F0502020204030204" pitchFamily="34" charset="0"/>
              <a:cs typeface="Calibri" panose="020F0502020204030204" pitchFamily="34" charset="0"/>
            </a:endParaRPr>
          </a:p>
        </p:txBody>
      </p:sp>
      <p:sp>
        <p:nvSpPr>
          <p:cNvPr id="7" name="object 5">
            <a:extLst>
              <a:ext uri="{FF2B5EF4-FFF2-40B4-BE49-F238E27FC236}">
                <a16:creationId xmlns:a16="http://schemas.microsoft.com/office/drawing/2014/main" id="{9CEDEA3B-02BD-EFD4-3EE0-43719152D6AD}"/>
              </a:ext>
            </a:extLst>
          </p:cNvPr>
          <p:cNvSpPr txBox="1"/>
          <p:nvPr/>
        </p:nvSpPr>
        <p:spPr>
          <a:xfrm>
            <a:off x="4669916" y="3045079"/>
            <a:ext cx="3547110" cy="2175596"/>
          </a:xfrm>
          <a:prstGeom prst="rect">
            <a:avLst/>
          </a:prstGeom>
        </p:spPr>
        <p:txBody>
          <a:bodyPr vert="horz" wrap="square" lIns="0" tIns="13335" rIns="0" bIns="0" rtlCol="0">
            <a:spAutoFit/>
          </a:bodyPr>
          <a:lstStyle/>
          <a:p>
            <a:pPr marL="12700">
              <a:lnSpc>
                <a:spcPct val="100000"/>
              </a:lnSpc>
              <a:spcBef>
                <a:spcPts val="105"/>
              </a:spcBef>
            </a:pPr>
            <a:r>
              <a:rPr lang="bg-BG" sz="2000" spc="-5" dirty="0">
                <a:latin typeface="Calibri" panose="020F0502020204030204" pitchFamily="34" charset="0"/>
                <a:cs typeface="Calibri" panose="020F0502020204030204" pitchFamily="34" charset="0"/>
              </a:rPr>
              <a:t>н</a:t>
            </a:r>
            <a:r>
              <a:rPr sz="2000" spc="-5" dirty="0" err="1">
                <a:latin typeface="Calibri" panose="020F0502020204030204" pitchFamily="34" charset="0"/>
                <a:cs typeface="Calibri" panose="020F0502020204030204" pitchFamily="34" charset="0"/>
              </a:rPr>
              <a:t>апр</a:t>
            </a:r>
            <a:r>
              <a:rPr lang="bg-BG" sz="2000" spc="-5" dirty="0">
                <a:latin typeface="Calibri" panose="020F0502020204030204" pitchFamily="34" charset="0"/>
                <a:cs typeface="Calibri" panose="020F0502020204030204" pitchFamily="34" charset="0"/>
              </a:rPr>
              <a:t>.</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200 000</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евро</a:t>
            </a:r>
            <a:r>
              <a:rPr sz="2000" spc="-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за</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3</a:t>
            </a:r>
            <a:r>
              <a:rPr sz="2000" spc="-2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години</a:t>
            </a:r>
          </a:p>
          <a:p>
            <a:pPr>
              <a:lnSpc>
                <a:spcPct val="100000"/>
              </a:lnSpc>
              <a:spcBef>
                <a:spcPts val="40"/>
              </a:spcBef>
            </a:pPr>
            <a:endParaRPr sz="2050" dirty="0">
              <a:latin typeface="Calibri" panose="020F0502020204030204" pitchFamily="34" charset="0"/>
              <a:cs typeface="Calibri" panose="020F0502020204030204" pitchFamily="34" charset="0"/>
            </a:endParaRPr>
          </a:p>
          <a:p>
            <a:pPr marL="355600" indent="-342900">
              <a:lnSpc>
                <a:spcPct val="100000"/>
              </a:lnSpc>
              <a:buChar char="•"/>
              <a:tabLst>
                <a:tab pos="354965" algn="l"/>
                <a:tab pos="355600" algn="l"/>
              </a:tabLst>
            </a:pPr>
            <a:r>
              <a:rPr sz="2000" dirty="0">
                <a:latin typeface="Calibri" panose="020F0502020204030204" pitchFamily="34" charset="0"/>
                <a:cs typeface="Calibri" panose="020F0502020204030204" pitchFamily="34" charset="0"/>
              </a:rPr>
              <a:t>20%</a:t>
            </a:r>
            <a:r>
              <a:rPr sz="2000" spc="-45" dirty="0">
                <a:latin typeface="Calibri" panose="020F0502020204030204" pitchFamily="34" charset="0"/>
                <a:cs typeface="Calibri" panose="020F0502020204030204" pitchFamily="34" charset="0"/>
              </a:rPr>
              <a:t> </a:t>
            </a:r>
            <a:r>
              <a:rPr lang="bg-BG" sz="2000" spc="-45" dirty="0">
                <a:latin typeface="Calibri" panose="020F0502020204030204" pitchFamily="34" charset="0"/>
                <a:cs typeface="Calibri" panose="020F0502020204030204" pitchFamily="34" charset="0"/>
              </a:rPr>
              <a:t>Р</a:t>
            </a:r>
            <a:r>
              <a:rPr sz="2000" dirty="0" err="1">
                <a:latin typeface="Calibri" panose="020F0502020204030204" pitchFamily="34" charset="0"/>
                <a:cs typeface="Calibri" panose="020F0502020204030204" pitchFamily="34" charset="0"/>
              </a:rPr>
              <a:t>азвитие</a:t>
            </a:r>
            <a:r>
              <a:rPr lang="bg-BG" sz="2000" dirty="0">
                <a:latin typeface="Calibri" panose="020F0502020204030204" pitchFamily="34" charset="0"/>
                <a:cs typeface="Calibri" panose="020F0502020204030204" pitchFamily="34" charset="0"/>
              </a:rPr>
              <a:t> на продукта</a:t>
            </a:r>
            <a:endParaRPr sz="2000" dirty="0">
              <a:latin typeface="Calibri" panose="020F0502020204030204" pitchFamily="34" charset="0"/>
              <a:cs typeface="Calibri" panose="020F0502020204030204" pitchFamily="34" charset="0"/>
            </a:endParaRPr>
          </a:p>
          <a:p>
            <a:pPr marL="355600" indent="-342900">
              <a:lnSpc>
                <a:spcPct val="100000"/>
              </a:lnSpc>
              <a:buChar char="•"/>
              <a:tabLst>
                <a:tab pos="354965" algn="l"/>
                <a:tab pos="355600" algn="l"/>
              </a:tabLst>
            </a:pPr>
            <a:r>
              <a:rPr sz="2000" dirty="0">
                <a:latin typeface="Calibri" panose="020F0502020204030204" pitchFamily="34" charset="0"/>
                <a:cs typeface="Calibri" panose="020F0502020204030204" pitchFamily="34" charset="0"/>
              </a:rPr>
              <a:t>30%</a:t>
            </a:r>
            <a:r>
              <a:rPr sz="2000" spc="-4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Бизнес</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развитие</a:t>
            </a:r>
          </a:p>
          <a:p>
            <a:pPr marL="355600" indent="-342900">
              <a:lnSpc>
                <a:spcPct val="100000"/>
              </a:lnSpc>
              <a:buChar char="•"/>
              <a:tabLst>
                <a:tab pos="354965" algn="l"/>
                <a:tab pos="355600" algn="l"/>
              </a:tabLst>
            </a:pPr>
            <a:r>
              <a:rPr sz="2000" dirty="0">
                <a:latin typeface="Calibri" panose="020F0502020204030204" pitchFamily="34" charset="0"/>
                <a:cs typeface="Calibri" panose="020F0502020204030204" pitchFamily="34" charset="0"/>
              </a:rPr>
              <a:t>30%</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Маркетинг</a:t>
            </a:r>
          </a:p>
          <a:p>
            <a:pPr marL="355600" indent="-342900">
              <a:lnSpc>
                <a:spcPct val="100000"/>
              </a:lnSpc>
              <a:buChar char="•"/>
              <a:tabLst>
                <a:tab pos="354965" algn="l"/>
                <a:tab pos="355600" algn="l"/>
              </a:tabLst>
            </a:pPr>
            <a:r>
              <a:rPr sz="2000" dirty="0">
                <a:latin typeface="Calibri" panose="020F0502020204030204" pitchFamily="34" charset="0"/>
                <a:cs typeface="Calibri" panose="020F0502020204030204" pitchFamily="34" charset="0"/>
              </a:rPr>
              <a:t>20%</a:t>
            </a:r>
            <a:r>
              <a:rPr sz="2000" spc="-35" dirty="0">
                <a:latin typeface="Calibri" panose="020F0502020204030204" pitchFamily="34" charset="0"/>
                <a:cs typeface="Calibri" panose="020F0502020204030204" pitchFamily="34" charset="0"/>
              </a:rPr>
              <a:t> </a:t>
            </a:r>
            <a:r>
              <a:rPr lang="bg-BG" sz="2000" spc="-35" dirty="0">
                <a:latin typeface="Calibri" panose="020F0502020204030204" pitchFamily="34" charset="0"/>
                <a:cs typeface="Calibri" panose="020F0502020204030204" pitchFamily="34" charset="0"/>
              </a:rPr>
              <a:t>Д</a:t>
            </a:r>
            <a:r>
              <a:rPr sz="2000" dirty="0" err="1">
                <a:latin typeface="Calibri" panose="020F0502020204030204" pitchFamily="34" charset="0"/>
                <a:cs typeface="Calibri" panose="020F0502020204030204" pitchFamily="34" charset="0"/>
              </a:rPr>
              <a:t>руги</a:t>
            </a:r>
            <a:r>
              <a:rPr sz="2000" spc="-40" dirty="0">
                <a:latin typeface="Calibri" panose="020F0502020204030204" pitchFamily="34" charset="0"/>
                <a:cs typeface="Calibri" panose="020F0502020204030204" pitchFamily="34" charset="0"/>
              </a:rPr>
              <a:t> </a:t>
            </a:r>
            <a:r>
              <a:rPr lang="bg-BG" sz="2000" spc="-40" dirty="0">
                <a:latin typeface="Calibri" panose="020F0502020204030204" pitchFamily="34" charset="0"/>
                <a:cs typeface="Calibri" panose="020F0502020204030204" pitchFamily="34" charset="0"/>
              </a:rPr>
              <a:t>о</a:t>
            </a:r>
            <a:r>
              <a:rPr sz="2000" dirty="0" err="1">
                <a:latin typeface="Calibri" panose="020F0502020204030204" pitchFamily="34" charset="0"/>
                <a:cs typeface="Calibri" panose="020F0502020204030204" pitchFamily="34" charset="0"/>
              </a:rPr>
              <a:t>перативн</a:t>
            </a:r>
            <a:r>
              <a:rPr lang="bg-BG" sz="2000" dirty="0">
                <a:latin typeface="Calibri" panose="020F0502020204030204" pitchFamily="34" charset="0"/>
                <a:cs typeface="Calibri" panose="020F0502020204030204" pitchFamily="34" charset="0"/>
              </a:rPr>
              <a:t>и</a:t>
            </a:r>
            <a:r>
              <a:rPr sz="2000" spc="-55" dirty="0">
                <a:latin typeface="Calibri" panose="020F0502020204030204" pitchFamily="34" charset="0"/>
                <a:cs typeface="Calibri" panose="020F0502020204030204" pitchFamily="34" charset="0"/>
              </a:rPr>
              <a:t> </a:t>
            </a:r>
            <a:r>
              <a:rPr lang="bg-BG" sz="2000" spc="-55" dirty="0">
                <a:latin typeface="Calibri" panose="020F0502020204030204" pitchFamily="34" charset="0"/>
                <a:cs typeface="Calibri" panose="020F0502020204030204" pitchFamily="34" charset="0"/>
              </a:rPr>
              <a:t>р</a:t>
            </a:r>
            <a:r>
              <a:rPr sz="2000" dirty="0" err="1">
                <a:latin typeface="Calibri" panose="020F0502020204030204" pitchFamily="34" charset="0"/>
                <a:cs typeface="Calibri" panose="020F0502020204030204" pitchFamily="34" charset="0"/>
              </a:rPr>
              <a:t>азходи</a:t>
            </a:r>
            <a:endParaRP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254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2B878-5C37-C94F-94EE-97B382722E62}"/>
              </a:ext>
            </a:extLst>
          </p:cNvPr>
          <p:cNvSpPr>
            <a:spLocks noGrp="1"/>
          </p:cNvSpPr>
          <p:nvPr>
            <p:ph type="title"/>
          </p:nvPr>
        </p:nvSpPr>
        <p:spPr/>
        <p:txBody>
          <a:bodyPr/>
          <a:lstStyle/>
          <a:p>
            <a:r>
              <a:rPr lang="bg"/>
              <a:t>Паричен поток</a:t>
            </a:r>
          </a:p>
        </p:txBody>
      </p:sp>
      <p:pic>
        <p:nvPicPr>
          <p:cNvPr id="8" name="Εικόνα 9">
            <a:extLst>
              <a:ext uri="{FF2B5EF4-FFF2-40B4-BE49-F238E27FC236}">
                <a16:creationId xmlns:a16="http://schemas.microsoft.com/office/drawing/2014/main" id="{63E4D9E3-61BE-424B-AF8E-323333602C3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043" y="2122742"/>
            <a:ext cx="7794307" cy="3214495"/>
          </a:xfrm>
          <a:prstGeom prst="rect">
            <a:avLst/>
          </a:prstGeom>
          <a:noFill/>
        </p:spPr>
      </p:pic>
      <p:sp>
        <p:nvSpPr>
          <p:cNvPr id="2" name="TextBox 1">
            <a:extLst>
              <a:ext uri="{FF2B5EF4-FFF2-40B4-BE49-F238E27FC236}">
                <a16:creationId xmlns:a16="http://schemas.microsoft.com/office/drawing/2014/main" id="{727BF814-CCE7-45F9-80F7-CEF6CEBFA02F}"/>
              </a:ext>
            </a:extLst>
          </p:cNvPr>
          <p:cNvSpPr txBox="1"/>
          <p:nvPr/>
        </p:nvSpPr>
        <p:spPr>
          <a:xfrm>
            <a:off x="721043" y="893379"/>
            <a:ext cx="558166" cy="369332"/>
          </a:xfrm>
          <a:prstGeom prst="rect">
            <a:avLst/>
          </a:prstGeom>
          <a:noFill/>
        </p:spPr>
        <p:txBody>
          <a:bodyPr wrap="none" rtlCol="0">
            <a:spAutoFit/>
          </a:bodyPr>
          <a:lstStyle/>
          <a:p>
            <a:r>
              <a:rPr lang="bg" dirty="0">
                <a:latin typeface="Calibri" panose="020F0502020204030204" pitchFamily="34" charset="0"/>
                <a:cs typeface="Calibri" panose="020F0502020204030204" pitchFamily="34" charset="0"/>
              </a:rPr>
              <a:t>Приходи и загуби</a:t>
            </a:r>
          </a:p>
        </p:txBody>
      </p:sp>
    </p:spTree>
    <p:extLst>
      <p:ext uri="{BB962C8B-B14F-4D97-AF65-F5344CB8AC3E}">
        <p14:creationId xmlns:p14="http://schemas.microsoft.com/office/powerpoint/2010/main" val="104481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512" y="2973753"/>
            <a:ext cx="3447393" cy="751488"/>
          </a:xfrm>
          <a:prstGeom prst="rect">
            <a:avLst/>
          </a:prstGeom>
        </p:spPr>
        <p:txBody>
          <a:bodyPr vert="horz" wrap="square" lIns="0" tIns="12700" rIns="0" bIns="0" rtlCol="0">
            <a:spAutoFit/>
          </a:bodyPr>
          <a:lstStyle/>
          <a:p>
            <a:pPr marL="220979" marR="5080" indent="-208915">
              <a:lnSpc>
                <a:spcPct val="100000"/>
              </a:lnSpc>
              <a:spcBef>
                <a:spcPts val="100"/>
              </a:spcBef>
            </a:pPr>
            <a:r>
              <a:rPr sz="2400" b="1" dirty="0">
                <a:solidFill>
                  <a:srgbClr val="002060"/>
                </a:solidFill>
              </a:rPr>
              <a:t>Фаза</a:t>
            </a:r>
            <a:r>
              <a:rPr sz="2400" b="1" spc="-50" dirty="0">
                <a:solidFill>
                  <a:srgbClr val="002060"/>
                </a:solidFill>
              </a:rPr>
              <a:t> </a:t>
            </a:r>
            <a:r>
              <a:rPr sz="2400" b="1" dirty="0">
                <a:solidFill>
                  <a:srgbClr val="002060"/>
                </a:solidFill>
              </a:rPr>
              <a:t>7</a:t>
            </a:r>
            <a:r>
              <a:rPr sz="2400" b="1" spc="-60" dirty="0">
                <a:solidFill>
                  <a:srgbClr val="002060"/>
                </a:solidFill>
              </a:rPr>
              <a:t> </a:t>
            </a:r>
            <a:br>
              <a:rPr lang="bg-BG" sz="2400" b="1" spc="-60" dirty="0">
                <a:solidFill>
                  <a:srgbClr val="002060"/>
                </a:solidFill>
              </a:rPr>
            </a:br>
            <a:r>
              <a:rPr sz="2400" b="1" dirty="0" err="1">
                <a:solidFill>
                  <a:srgbClr val="002060"/>
                </a:solidFill>
              </a:rPr>
              <a:t>на</a:t>
            </a:r>
            <a:r>
              <a:rPr lang="bg-BG" sz="2400" b="1" dirty="0">
                <a:solidFill>
                  <a:srgbClr val="002060"/>
                </a:solidFill>
              </a:rPr>
              <a:t> </a:t>
            </a:r>
            <a:r>
              <a:rPr sz="2400" b="1" spc="-900" dirty="0">
                <a:solidFill>
                  <a:srgbClr val="002060"/>
                </a:solidFill>
              </a:rPr>
              <a:t> </a:t>
            </a:r>
            <a:r>
              <a:rPr sz="2400" b="1" spc="-5" dirty="0">
                <a:solidFill>
                  <a:srgbClr val="002060"/>
                </a:solidFill>
              </a:rPr>
              <a:t>планиране</a:t>
            </a:r>
            <a:endParaRPr sz="2400" b="1" dirty="0">
              <a:solidFill>
                <a:srgbClr val="002060"/>
              </a:solidFill>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p:cNvSpPr txBox="1"/>
          <p:nvPr/>
        </p:nvSpPr>
        <p:spPr>
          <a:xfrm>
            <a:off x="4828413" y="1825244"/>
            <a:ext cx="3746415" cy="2501326"/>
          </a:xfrm>
          <a:prstGeom prst="rect">
            <a:avLst/>
          </a:prstGeom>
        </p:spPr>
        <p:txBody>
          <a:bodyPr vert="horz" wrap="square" lIns="0" tIns="13335" rIns="0" bIns="0" rtlCol="0">
            <a:spAutoFit/>
          </a:bodyPr>
          <a:lstStyle/>
          <a:p>
            <a:pPr marL="12700" marR="5080" algn="just">
              <a:lnSpc>
                <a:spcPct val="100000"/>
              </a:lnSpc>
              <a:spcBef>
                <a:spcPts val="105"/>
              </a:spcBef>
              <a:tabLst>
                <a:tab pos="1041400" algn="l"/>
                <a:tab pos="1743710" algn="l"/>
                <a:tab pos="2800350" algn="l"/>
                <a:tab pos="3176905" algn="l"/>
              </a:tabLst>
            </a:pPr>
            <a:r>
              <a:rPr lang="ru-RU" sz="2000" dirty="0" err="1">
                <a:latin typeface="Calibri" panose="020F0502020204030204" pitchFamily="34" charset="0"/>
                <a:cs typeface="Calibri" panose="020F0502020204030204" pitchFamily="34" charset="0"/>
              </a:rPr>
              <a:t>Проучете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какви</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наличните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източници</a:t>
            </a:r>
            <a:r>
              <a:rPr lang="ru-RU" sz="2000" dirty="0">
                <a:latin typeface="Calibri" panose="020F0502020204030204" pitchFamily="34" charset="0"/>
                <a:cs typeface="Calibri" panose="020F0502020204030204" pitchFamily="34" charset="0"/>
              </a:rPr>
              <a:t> на </a:t>
            </a:r>
            <a:r>
              <a:rPr lang="ru-RU" sz="2000" dirty="0" err="1">
                <a:latin typeface="Calibri" panose="020F0502020204030204" pitchFamily="34" charset="0"/>
                <a:cs typeface="Calibri" panose="020F0502020204030204" pitchFamily="34" charset="0"/>
              </a:rPr>
              <a:t>финансиране</a:t>
            </a:r>
            <a:r>
              <a:rPr lang="ru-RU" sz="2000" dirty="0">
                <a:latin typeface="Calibri" panose="020F0502020204030204" pitchFamily="34" charset="0"/>
                <a:cs typeface="Calibri" panose="020F0502020204030204" pitchFamily="34" charset="0"/>
              </a:rPr>
              <a:t>.</a:t>
            </a:r>
            <a:endParaRPr lang="bg-BG" sz="2000" dirty="0">
              <a:latin typeface="Calibri" panose="020F0502020204030204" pitchFamily="34" charset="0"/>
              <a:cs typeface="Calibri" panose="020F0502020204030204" pitchFamily="34" charset="0"/>
            </a:endParaRPr>
          </a:p>
          <a:p>
            <a:pPr marL="12700" marR="5080" algn="just">
              <a:lnSpc>
                <a:spcPct val="100000"/>
              </a:lnSpc>
              <a:spcBef>
                <a:spcPts val="105"/>
              </a:spcBef>
              <a:tabLst>
                <a:tab pos="1041400" algn="l"/>
                <a:tab pos="1743710" algn="l"/>
                <a:tab pos="2800350" algn="l"/>
                <a:tab pos="3176905" algn="l"/>
              </a:tabLst>
            </a:pPr>
            <a:endParaRPr lang="en-GB" sz="2000" dirty="0">
              <a:latin typeface="Calibri" panose="020F0502020204030204" pitchFamily="34" charset="0"/>
              <a:cs typeface="Calibri" panose="020F0502020204030204" pitchFamily="34" charset="0"/>
            </a:endParaRPr>
          </a:p>
          <a:p>
            <a:pPr marL="12700" marR="5080" algn="just">
              <a:lnSpc>
                <a:spcPct val="100000"/>
              </a:lnSpc>
              <a:spcBef>
                <a:spcPts val="105"/>
              </a:spcBef>
              <a:tabLst>
                <a:tab pos="1041400" algn="l"/>
                <a:tab pos="1743710" algn="l"/>
                <a:tab pos="2800350" algn="l"/>
                <a:tab pos="3176905" algn="l"/>
              </a:tabLst>
            </a:pPr>
            <a:r>
              <a:rPr lang="ru-RU" sz="2000" dirty="0">
                <a:latin typeface="Calibri" panose="020F0502020204030204" pitchFamily="34" charset="0"/>
                <a:cs typeface="Calibri" panose="020F0502020204030204" pitchFamily="34" charset="0"/>
              </a:rPr>
              <a:t>Решете </a:t>
            </a:r>
            <a:r>
              <a:rPr lang="ru-RU" sz="2000" dirty="0" err="1">
                <a:latin typeface="Calibri" panose="020F0502020204030204" pitchFamily="34" charset="0"/>
                <a:cs typeface="Calibri" panose="020F0502020204030204" pitchFamily="34" charset="0"/>
              </a:rPr>
              <a:t>какви</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методи</a:t>
            </a:r>
            <a:r>
              <a:rPr lang="ru-RU" sz="2000" dirty="0">
                <a:latin typeface="Calibri" panose="020F0502020204030204" pitchFamily="34" charset="0"/>
                <a:cs typeface="Calibri" panose="020F0502020204030204" pitchFamily="34" charset="0"/>
              </a:rPr>
              <a:t> за </a:t>
            </a:r>
            <a:r>
              <a:rPr lang="ru-RU" sz="2000" dirty="0" err="1">
                <a:latin typeface="Calibri" panose="020F0502020204030204" pitchFamily="34" charset="0"/>
                <a:cs typeface="Calibri" panose="020F0502020204030204" pitchFamily="34" charset="0"/>
              </a:rPr>
              <a:t>финансиране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правилните</a:t>
            </a:r>
            <a:r>
              <a:rPr lang="ru-RU" sz="2000" dirty="0">
                <a:latin typeface="Calibri" panose="020F0502020204030204" pitchFamily="34" charset="0"/>
                <a:cs typeface="Calibri" panose="020F0502020204030204" pitchFamily="34" charset="0"/>
              </a:rPr>
              <a:t> за вас </a:t>
            </a:r>
            <a:r>
              <a:rPr lang="en-GB" sz="2000" dirty="0">
                <a:latin typeface="Calibri" panose="020F0502020204030204" pitchFamily="34" charset="0"/>
                <a:cs typeface="Calibri" panose="020F0502020204030204" pitchFamily="34" charset="0"/>
              </a:rPr>
              <a:t>(</a:t>
            </a:r>
            <a:r>
              <a:rPr lang="ru-RU" sz="2000" dirty="0">
                <a:latin typeface="Calibri" panose="020F0502020204030204" pitchFamily="34" charset="0"/>
                <a:cs typeface="Calibri" panose="020F0502020204030204" pitchFamily="34" charset="0"/>
              </a:rPr>
              <a:t>3-те F’</a:t>
            </a:r>
            <a:r>
              <a:rPr lang="en-GB" sz="2000" dirty="0">
                <a:latin typeface="Calibri" panose="020F0502020204030204" pitchFamily="34" charset="0"/>
                <a:cs typeface="Calibri" panose="020F0502020204030204" pitchFamily="34" charset="0"/>
              </a:rPr>
              <a:t>s,</a:t>
            </a:r>
            <a:r>
              <a:rPr lang="ru-RU" sz="2000" dirty="0">
                <a:latin typeface="Calibri" panose="020F0502020204030204" pitchFamily="34" charset="0"/>
                <a:cs typeface="Calibri" panose="020F0502020204030204" pitchFamily="34" charset="0"/>
              </a:rPr>
              <a:t> заем, </a:t>
            </a:r>
            <a:r>
              <a:rPr lang="ru-RU" sz="2000" dirty="0" err="1">
                <a:latin typeface="Calibri" panose="020F0502020204030204" pitchFamily="34" charset="0"/>
                <a:cs typeface="Calibri" panose="020F0502020204030204" pitchFamily="34" charset="0"/>
              </a:rPr>
              <a:t>безвъзмездна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помощ</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собствен</a:t>
            </a:r>
            <a:r>
              <a:rPr lang="ru-RU" sz="2000" dirty="0">
                <a:latin typeface="Calibri" panose="020F0502020204030204" pitchFamily="34" charset="0"/>
                <a:cs typeface="Calibri" panose="020F0502020204030204" pitchFamily="34" charset="0"/>
              </a:rPr>
              <a:t> капитал</a:t>
            </a:r>
            <a:r>
              <a:rPr lang="en-GB" sz="2000" dirty="0">
                <a:latin typeface="Calibri" panose="020F0502020204030204" pitchFamily="34" charset="0"/>
                <a:cs typeface="Calibri" panose="020F0502020204030204" pitchFamily="34" charset="0"/>
              </a:rPr>
              <a:t>,</a:t>
            </a:r>
            <a:r>
              <a:rPr lang="bg-BG" sz="2000" dirty="0">
                <a:latin typeface="Calibri" panose="020F0502020204030204" pitchFamily="34" charset="0"/>
                <a:cs typeface="Calibri" panose="020F0502020204030204" pitchFamily="34" charset="0"/>
              </a:rPr>
              <a:t> капиталови инвестиции).</a:t>
            </a:r>
            <a:endParaRPr sz="2000" dirty="0">
              <a:latin typeface="Calibri" panose="020F0502020204030204" pitchFamily="34" charset="0"/>
              <a:cs typeface="Calibri" panose="020F0502020204030204" pitchFamily="34" charset="0"/>
            </a:endParaRPr>
          </a:p>
        </p:txBody>
      </p:sp>
      <p:sp>
        <p:nvSpPr>
          <p:cNvPr id="5" name="object 5"/>
          <p:cNvSpPr txBox="1"/>
          <p:nvPr/>
        </p:nvSpPr>
        <p:spPr>
          <a:xfrm>
            <a:off x="4828413" y="2739339"/>
            <a:ext cx="4029075" cy="641842"/>
          </a:xfrm>
          <a:prstGeom prst="rect">
            <a:avLst/>
          </a:prstGeom>
        </p:spPr>
        <p:txBody>
          <a:bodyPr vert="horz" wrap="square" lIns="0" tIns="13335" rIns="0" bIns="0" rtlCol="0">
            <a:spAutoFit/>
          </a:bodyPr>
          <a:lstStyle/>
          <a:p>
            <a:pPr marL="12700">
              <a:lnSpc>
                <a:spcPct val="100000"/>
              </a:lnSpc>
              <a:spcBef>
                <a:spcPts val="105"/>
              </a:spcBef>
              <a:tabLst>
                <a:tab pos="968375" algn="l"/>
                <a:tab pos="1667510" algn="l"/>
                <a:tab pos="2804795" algn="l"/>
                <a:tab pos="3178175" algn="l"/>
              </a:tabLst>
            </a:pPr>
            <a:endParaRPr lang="bg-BG" sz="2000" dirty="0">
              <a:latin typeface="Calibri" panose="020F0502020204030204" pitchFamily="34" charset="0"/>
              <a:cs typeface="Calibri" panose="020F0502020204030204" pitchFamily="34" charset="0"/>
            </a:endParaRPr>
          </a:p>
          <a:p>
            <a:pPr marL="12700">
              <a:lnSpc>
                <a:spcPct val="100000"/>
              </a:lnSpc>
              <a:spcBef>
                <a:spcPts val="105"/>
              </a:spcBef>
              <a:tabLst>
                <a:tab pos="968375" algn="l"/>
                <a:tab pos="1667510" algn="l"/>
                <a:tab pos="2804795" algn="l"/>
                <a:tab pos="3178175" algn="l"/>
              </a:tabLst>
            </a:pPr>
            <a:endParaRPr sz="2000" dirty="0">
              <a:latin typeface="Calibri" panose="020F0502020204030204" pitchFamily="34" charset="0"/>
              <a:cs typeface="Calibri" panose="020F0502020204030204" pitchFamily="34" charset="0"/>
            </a:endParaRPr>
          </a:p>
        </p:txBody>
      </p:sp>
      <p:sp>
        <p:nvSpPr>
          <p:cNvPr id="8" name="object 8"/>
          <p:cNvSpPr txBox="1"/>
          <p:nvPr/>
        </p:nvSpPr>
        <p:spPr>
          <a:xfrm>
            <a:off x="4828413" y="5239516"/>
            <a:ext cx="3609340" cy="846386"/>
          </a:xfrm>
          <a:prstGeom prst="rect">
            <a:avLst/>
          </a:prstGeom>
          <a:noFill/>
        </p:spPr>
        <p:txBody>
          <a:bodyPr vert="horz" wrap="square" lIns="0" tIns="0" rIns="0" bIns="0" rtlCol="0">
            <a:spAutoFit/>
          </a:bodyPr>
          <a:lstStyle/>
          <a:p>
            <a:pPr marL="635" algn="just">
              <a:lnSpc>
                <a:spcPts val="2185"/>
              </a:lnSpc>
            </a:pPr>
            <a:r>
              <a:rPr sz="2000" dirty="0">
                <a:latin typeface="Calibri" panose="020F0502020204030204" pitchFamily="34" charset="0"/>
                <a:cs typeface="Calibri" panose="020F0502020204030204" pitchFamily="34" charset="0"/>
              </a:rPr>
              <a:t>…</a:t>
            </a:r>
            <a:r>
              <a:rPr sz="2000" dirty="0" err="1">
                <a:latin typeface="Calibri" panose="020F0502020204030204" pitchFamily="34" charset="0"/>
                <a:cs typeface="Calibri" panose="020F0502020204030204" pitchFamily="34" charset="0"/>
              </a:rPr>
              <a:t>преди</a:t>
            </a:r>
            <a:r>
              <a:rPr lang="bg-BG" sz="2000" dirty="0">
                <a:latin typeface="Calibri" panose="020F0502020204030204" pitchFamily="34" charset="0"/>
                <a:cs typeface="Calibri" panose="020F0502020204030204" pitchFamily="34" charset="0"/>
              </a:rPr>
              <a:t> да</a:t>
            </a:r>
            <a:r>
              <a:rPr sz="2000" spc="-5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действа</a:t>
            </a:r>
            <a:r>
              <a:rPr lang="bg-BG" sz="2000" dirty="0">
                <a:latin typeface="Calibri" panose="020F0502020204030204" pitchFamily="34" charset="0"/>
                <a:cs typeface="Calibri" panose="020F0502020204030204" pitchFamily="34" charset="0"/>
              </a:rPr>
              <a:t>те</a:t>
            </a:r>
            <a:r>
              <a:rPr sz="2000" dirty="0">
                <a:latin typeface="Calibri" panose="020F0502020204030204" pitchFamily="34" charset="0"/>
                <a:cs typeface="Calibri" panose="020F0502020204030204" pitchFamily="34" charset="0"/>
              </a:rPr>
              <a:t>,</a:t>
            </a:r>
            <a:r>
              <a:rPr sz="2000" spc="-40" dirty="0">
                <a:latin typeface="Calibri" panose="020F0502020204030204" pitchFamily="34" charset="0"/>
                <a:cs typeface="Calibri" panose="020F0502020204030204" pitchFamily="34" charset="0"/>
              </a:rPr>
              <a:t> </a:t>
            </a:r>
            <a:r>
              <a:rPr lang="bg-BG" sz="2000" spc="-40" dirty="0">
                <a:latin typeface="Calibri" panose="020F0502020204030204" pitchFamily="34" charset="0"/>
                <a:cs typeface="Calibri" panose="020F0502020204030204" pitchFamily="34" charset="0"/>
              </a:rPr>
              <a:t>помислете</a:t>
            </a:r>
            <a:r>
              <a:rPr sz="2000" spc="-25" dirty="0">
                <a:latin typeface="Calibri" panose="020F0502020204030204" pitchFamily="34" charset="0"/>
                <a:cs typeface="Calibri" panose="020F0502020204030204" pitchFamily="34" charset="0"/>
              </a:rPr>
              <a:t> </a:t>
            </a:r>
            <a:r>
              <a:rPr sz="2000" spc="-5" dirty="0" err="1">
                <a:latin typeface="Calibri" panose="020F0502020204030204" pitchFamily="34" charset="0"/>
                <a:cs typeface="Calibri" panose="020F0502020204030204" pitchFamily="34" charset="0"/>
              </a:rPr>
              <a:t>отново</a:t>
            </a:r>
            <a:r>
              <a:rPr lang="bg-BG" sz="2000" spc="-5" dirty="0">
                <a:latin typeface="Calibri" panose="020F0502020204030204" pitchFamily="34" charset="0"/>
                <a:cs typeface="Calibri" panose="020F0502020204030204" pitchFamily="34" charset="0"/>
              </a:rPr>
              <a:t>,</a:t>
            </a:r>
            <a:r>
              <a:rPr sz="2000" spc="-2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преди </a:t>
            </a:r>
            <a:r>
              <a:rPr lang="bg" sz="2000" spc="-5" dirty="0">
                <a:latin typeface="Calibri" panose="020F0502020204030204" pitchFamily="34" charset="0"/>
                <a:cs typeface="Calibri" panose="020F0502020204030204" pitchFamily="34" charset="0"/>
              </a:rPr>
              <a:t>да направите следващата стъпка.</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6F9061-C15D-FF4C-8EF6-54E50BF0A6C6}"/>
              </a:ext>
            </a:extLst>
          </p:cNvPr>
          <p:cNvSpPr txBox="1"/>
          <p:nvPr/>
        </p:nvSpPr>
        <p:spPr>
          <a:xfrm>
            <a:off x="622300" y="5346700"/>
            <a:ext cx="7886700" cy="800100"/>
          </a:xfrm>
          <a:prstGeom prst="rect">
            <a:avLst/>
          </a:prstGeom>
          <a:noFill/>
        </p:spPr>
        <p:txBody>
          <a:bodyPr wrap="square" rtlCol="0" anchor="t">
            <a:normAutofit/>
          </a:bodyPr>
          <a:lstStyle/>
          <a:p>
            <a:pPr>
              <a:lnSpc>
                <a:spcPct val="90000"/>
              </a:lnSpc>
              <a:spcAft>
                <a:spcPts val="600"/>
              </a:spcAft>
            </a:pPr>
            <a:r>
              <a:rPr lang="bg" sz="1100" dirty="0" err="1">
                <a:latin typeface="Calibri" panose="020F0502020204030204" pitchFamily="34" charset="0"/>
              </a:rPr>
              <a:t>Πηγ ή </a:t>
            </a:r>
            <a:r>
              <a:rPr lang="bg" sz="1100" dirty="0">
                <a:latin typeface="Calibri" panose="020F0502020204030204" pitchFamily="34" charset="0"/>
              </a:rPr>
              <a:t>: </a:t>
            </a:r>
            <a:r>
              <a:rPr lang="bg" sz="1100" dirty="0">
                <a:latin typeface="Calibri" panose="020F0502020204030204" pitchFamily="34" charset="0"/>
                <a:hlinkClick r:id="rId2"/>
              </a:rPr>
              <a:t>https://kalo.gov.gr/wp-content/uploads/2019/05/11.-%CE%9C%CE%9F%CE%A1%CE%A6%CE%95%CE%A3 -%CE%A7%CE%A1%CE%97%CE%9C%CE%91%CE%A4%CE%9F%CE%94%CE%9F%CE%A4%CE%97%CE%A3% CE%97%CE%A3-%CE%A0%CE%9F%CE%9B%CE%A5-%CE%9C%CE%99%CE%9A%CE%A1%CE%A9%CE%9D- %CE%9C%CE%9C%CE%95.pdf</a:t>
            </a:r>
            <a:endParaRPr lang="en-GR" sz="1100" dirty="0">
              <a:latin typeface="Calibri" panose="020F0502020204030204" pitchFamily="34" charset="0"/>
            </a:endParaRPr>
          </a:p>
        </p:txBody>
      </p:sp>
      <p:sp>
        <p:nvSpPr>
          <p:cNvPr id="6" name="Title 5">
            <a:extLst>
              <a:ext uri="{FF2B5EF4-FFF2-40B4-BE49-F238E27FC236}">
                <a16:creationId xmlns:a16="http://schemas.microsoft.com/office/drawing/2014/main" id="{259245FB-81D8-3C47-82B2-F8B407A2D75E}"/>
              </a:ext>
            </a:extLst>
          </p:cNvPr>
          <p:cNvSpPr>
            <a:spLocks noGrp="1"/>
          </p:cNvSpPr>
          <p:nvPr>
            <p:ph type="title"/>
          </p:nvPr>
        </p:nvSpPr>
        <p:spPr>
          <a:xfrm>
            <a:off x="628650" y="365125"/>
            <a:ext cx="7886700" cy="1325563"/>
          </a:xfrm>
        </p:spPr>
        <p:txBody>
          <a:bodyPr>
            <a:normAutofit/>
          </a:bodyPr>
          <a:lstStyle/>
          <a:p>
            <a:endParaRPr lang="en-GR" dirty="0"/>
          </a:p>
        </p:txBody>
      </p:sp>
      <p:sp>
        <p:nvSpPr>
          <p:cNvPr id="3" name="Content Placeholder 2"/>
          <p:cNvSpPr>
            <a:spLocks noGrp="1"/>
          </p:cNvSpPr>
          <p:nvPr>
            <p:ph idx="1"/>
          </p:nvPr>
        </p:nvSpPr>
        <p:spPr>
          <a:xfrm>
            <a:off x="3499945" y="1900238"/>
            <a:ext cx="5009055" cy="3479800"/>
          </a:xfrm>
        </p:spPr>
        <p:txBody>
          <a:bodyPr wrap="square" anchor="t">
            <a:normAutofit/>
          </a:bodyPr>
          <a:lstStyle/>
          <a:p>
            <a:pPr marL="0" indent="0">
              <a:buNone/>
            </a:pPr>
            <a:r>
              <a:rPr lang="bg" sz="1600" dirty="0">
                <a:solidFill>
                  <a:schemeClr val="bg1"/>
                </a:solidFill>
              </a:rPr>
              <a:t>а) Заемите за оборотен капитал са насочени към подобряване на ликвидността на бизнеса, осигуряват незабавно покриване на оперативни или спешни нужди и са с кратка продължителност.</a:t>
            </a:r>
            <a:endParaRPr lang="el-GR" sz="1200" dirty="0">
              <a:solidFill>
                <a:schemeClr val="bg1"/>
              </a:solidFill>
              <a:latin typeface="Calibri" panose="020F0502020204030204" pitchFamily="34" charset="0"/>
              <a:cs typeface="Calibri" panose="020F0502020204030204" pitchFamily="34" charset="0"/>
            </a:endParaRPr>
          </a:p>
          <a:p>
            <a:pPr marL="0" indent="0">
              <a:buNone/>
            </a:pPr>
            <a:r>
              <a:rPr lang="bg" sz="1600" dirty="0">
                <a:solidFill>
                  <a:schemeClr val="bg1"/>
                </a:solidFill>
              </a:rPr>
              <a:t>б) Дългосрочните заеми обикновено включват заеми за съоръжения и заеми за професионално оборудване. Лихвеният процент на тези заеми е нисък в сравнение със съответния лихвен процент на заемите за оборотни средства, главно защото при дългосрочните заеми периодът на погасяване е дълъг</a:t>
            </a:r>
            <a:r>
              <a:rPr lang="bg" sz="1200" dirty="0">
                <a:solidFill>
                  <a:schemeClr val="bg1"/>
                </a:solidFill>
                <a:latin typeface="Calibri" panose="020F0502020204030204" pitchFamily="34" charset="0"/>
                <a:cs typeface="Calibri" panose="020F0502020204030204" pitchFamily="34" charset="0"/>
              </a:rPr>
              <a:t> .</a:t>
            </a:r>
            <a:endParaRPr lang="en-US" sz="1200" dirty="0">
              <a:solidFill>
                <a:schemeClr val="bg1"/>
              </a:solidFill>
              <a:latin typeface="Calibri" panose="020F0502020204030204" pitchFamily="34" charset="0"/>
              <a:cs typeface="Calibri" panose="020F0502020204030204" pitchFamily="34" charset="0"/>
            </a:endParaRPr>
          </a:p>
          <a:p>
            <a:pPr marL="0" indent="0">
              <a:buNone/>
            </a:pPr>
            <a:endParaRPr lang="el-GR" sz="1200" dirty="0">
              <a:solidFill>
                <a:schemeClr val="bg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a:pPr>
                <a:spcAft>
                  <a:spcPts val="600"/>
                </a:spcAft>
              </a:pPr>
              <a:t>14</a:t>
            </a:fld>
            <a:endParaRPr lang="en-US"/>
          </a:p>
        </p:txBody>
      </p:sp>
      <p:sp>
        <p:nvSpPr>
          <p:cNvPr id="2" name="TextBox 1">
            <a:extLst>
              <a:ext uri="{FF2B5EF4-FFF2-40B4-BE49-F238E27FC236}">
                <a16:creationId xmlns:a16="http://schemas.microsoft.com/office/drawing/2014/main" id="{D65008A9-D157-BE46-E505-E71F2CDDEA9B}"/>
              </a:ext>
            </a:extLst>
          </p:cNvPr>
          <p:cNvSpPr txBox="1"/>
          <p:nvPr/>
        </p:nvSpPr>
        <p:spPr>
          <a:xfrm>
            <a:off x="792657" y="3167390"/>
            <a:ext cx="2165148" cy="954107"/>
          </a:xfrm>
          <a:prstGeom prst="rect">
            <a:avLst/>
          </a:prstGeom>
          <a:noFill/>
        </p:spPr>
        <p:txBody>
          <a:bodyPr wrap="square" rtlCol="0">
            <a:spAutoFit/>
          </a:bodyPr>
          <a:lstStyle/>
          <a:p>
            <a:pPr algn="ctr"/>
            <a:r>
              <a:rPr lang="bg" sz="2800" dirty="0">
                <a:solidFill>
                  <a:schemeClr val="bg1"/>
                </a:solidFill>
                <a:latin typeface="Calibri" panose="020F0502020204030204" pitchFamily="34" charset="0"/>
              </a:rPr>
              <a:t>1. Банкови заеми</a:t>
            </a:r>
            <a:endParaRPr lang="en-GR" sz="2800" dirty="0">
              <a:solidFill>
                <a:schemeClr val="bg1"/>
              </a:solidFill>
              <a:latin typeface="Calibri" panose="020F0502020204030204" pitchFamily="34" charset="0"/>
            </a:endParaRPr>
          </a:p>
        </p:txBody>
      </p:sp>
      <p:sp>
        <p:nvSpPr>
          <p:cNvPr id="7" name="Rectangle 6">
            <a:extLst>
              <a:ext uri="{FF2B5EF4-FFF2-40B4-BE49-F238E27FC236}">
                <a16:creationId xmlns:a16="http://schemas.microsoft.com/office/drawing/2014/main" id="{2E06F9B4-5CE0-1876-351E-A738EC98CB62}"/>
              </a:ext>
            </a:extLst>
          </p:cNvPr>
          <p:cNvSpPr/>
          <p:nvPr/>
        </p:nvSpPr>
        <p:spPr>
          <a:xfrm>
            <a:off x="525516" y="316914"/>
            <a:ext cx="8500767" cy="646331"/>
          </a:xfrm>
          <a:prstGeom prst="rect">
            <a:avLst/>
          </a:prstGeom>
        </p:spPr>
        <p:txBody>
          <a:bodyPr wrap="square">
            <a:spAutoFit/>
          </a:bodyPr>
          <a:lstStyle/>
          <a:p>
            <a:r>
              <a:rPr lang="bg" sz="3600" b="1" dirty="0">
                <a:solidFill>
                  <a:schemeClr val="bg1"/>
                </a:solidFill>
                <a:latin typeface="Calibri" panose="020F0502020204030204" pitchFamily="34" charset="0"/>
                <a:cs typeface="Calibri" panose="020F0502020204030204" pitchFamily="34" charset="0"/>
              </a:rPr>
              <a:t>Α. Традиционни източници на финансиране</a:t>
            </a:r>
            <a:endParaRPr lang="en-GR"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613061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1926" y="1800922"/>
            <a:ext cx="4720817" cy="3256156"/>
          </a:xfrm>
        </p:spPr>
        <p:txBody>
          <a:bodyPr vert="horz" lIns="91440" tIns="45720" rIns="91440" bIns="45720" rtlCol="0">
            <a:normAutofit/>
          </a:bodyPr>
          <a:lstStyle/>
          <a:p>
            <a:pPr marL="114300" indent="0" algn="just" defTabSz="914400">
              <a:lnSpc>
                <a:spcPct val="110000"/>
              </a:lnSpc>
              <a:buNone/>
            </a:pPr>
            <a:r>
              <a:rPr lang="bg" sz="1600" dirty="0">
                <a:solidFill>
                  <a:schemeClr val="bg1"/>
                </a:solidFill>
              </a:rPr>
              <a:t>Микрофинансирането като източник на набиране на капитал съществува под различни форми от векове и може да се счита за сравнително традиционна форма на финансиране,с въпреки че, сега е един от най-важните видове финансиране за много малки предприятия</a:t>
            </a:r>
            <a:r>
              <a:rPr lang="en-GB" sz="1600" dirty="0">
                <a:solidFill>
                  <a:schemeClr val="bg1"/>
                </a:solidFill>
              </a:rPr>
              <a:t> </a:t>
            </a:r>
            <a:r>
              <a:rPr lang="bg-BG" sz="1600" dirty="0">
                <a:solidFill>
                  <a:schemeClr val="bg1"/>
                </a:solidFill>
              </a:rPr>
              <a:t>и бизнеси на ранен етап</a:t>
            </a:r>
            <a:r>
              <a:rPr lang="bg" sz="1600" dirty="0">
                <a:solidFill>
                  <a:schemeClr val="bg1"/>
                </a:solidFill>
              </a:rPr>
              <a:t> (стартиращи фирми), особено в развиващите се икономики.</a:t>
            </a:r>
          </a:p>
          <a:p>
            <a:pPr marL="114300" indent="0" algn="just" defTabSz="914400">
              <a:lnSpc>
                <a:spcPct val="110000"/>
              </a:lnSpc>
              <a:buNone/>
            </a:pPr>
            <a:r>
              <a:rPr lang="bg" sz="1600" dirty="0">
                <a:solidFill>
                  <a:schemeClr val="bg1"/>
                </a:solidFill>
              </a:rPr>
              <a:t>Гръцки закон 4701/2020 за микрофинансиране до 25 000 евро за безработни и предприятия без гаранции.</a:t>
            </a:r>
            <a:endParaRPr lang="el-GR" sz="1600" dirty="0">
              <a:solidFill>
                <a:schemeClr val="bg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B0A73842-23F1-7445-825B-E3A16E3AE0F1}" type="slidenum">
              <a:rPr lang="en-US">
                <a:solidFill>
                  <a:schemeClr val="tx1">
                    <a:alpha val="80000"/>
                  </a:schemeClr>
                </a:solidFill>
              </a:rPr>
              <a:pPr defTabSz="914400">
                <a:spcAft>
                  <a:spcPts val="600"/>
                </a:spcAft>
              </a:pPr>
              <a:t>15</a:t>
            </a:fld>
            <a:endParaRPr lang="en-US">
              <a:solidFill>
                <a:schemeClr val="tx1">
                  <a:alpha val="80000"/>
                </a:schemeClr>
              </a:solidFill>
            </a:endParaRPr>
          </a:p>
        </p:txBody>
      </p:sp>
      <p:sp>
        <p:nvSpPr>
          <p:cNvPr id="11" name="TextBox 10">
            <a:extLst>
              <a:ext uri="{FF2B5EF4-FFF2-40B4-BE49-F238E27FC236}">
                <a16:creationId xmlns:a16="http://schemas.microsoft.com/office/drawing/2014/main" id="{C9807509-4AEC-C24E-8E10-FD27837C6C74}"/>
              </a:ext>
            </a:extLst>
          </p:cNvPr>
          <p:cNvSpPr txBox="1"/>
          <p:nvPr/>
        </p:nvSpPr>
        <p:spPr>
          <a:xfrm>
            <a:off x="0" y="6306453"/>
            <a:ext cx="8385717" cy="551547"/>
          </a:xfrm>
          <a:prstGeom prst="rect">
            <a:avLst/>
          </a:prstGeom>
        </p:spPr>
        <p:txBody>
          <a:bodyPr vert="horz" lIns="91440" tIns="45720" rIns="91440" bIns="45720" rtlCol="0">
            <a:normAutofit/>
          </a:bodyPr>
          <a:lstStyle/>
          <a:p>
            <a:pPr defTabSz="914400">
              <a:lnSpc>
                <a:spcPct val="90000"/>
              </a:lnSpc>
              <a:spcAft>
                <a:spcPts val="600"/>
              </a:spcAft>
            </a:pPr>
            <a:r>
              <a:rPr lang="bg" sz="1050" dirty="0" err="1">
                <a:solidFill>
                  <a:schemeClr val="bg1"/>
                </a:solidFill>
                <a:latin typeface="Calibri" panose="020F0502020204030204" pitchFamily="34" charset="0"/>
              </a:rPr>
              <a:t>Πηγή </a:t>
            </a:r>
            <a:r>
              <a:rPr lang="bg" sz="1050" dirty="0">
                <a:solidFill>
                  <a:schemeClr val="bg1"/>
                </a:solidFill>
                <a:latin typeface="Calibri" panose="020F0502020204030204" pitchFamily="34" charset="0"/>
              </a:rPr>
              <a:t>: </a:t>
            </a:r>
            <a:r>
              <a:rPr lang="bg" sz="1050" dirty="0">
                <a:latin typeface="Calibri" panose="020F0502020204030204" pitchFamily="34" charset="0"/>
                <a:hlinkClick r:id="rId3"/>
              </a:rPr>
              <a:t>https://kalo.gov.gr/wp-content/uploads/2019/05/11.-%CE%9C%CE%9F%CE%A1%CE%A6%CE%95%CE%A3- %CE%A7%CE%A1%CE%97%CE%9C%CE%91%CE%A4%CE%9F%CE%94%CE%9F%CE%A4%CE%97%CE%A3%CE %97%CE%A3-%CE%A0%CE%9F%CE%9B%CE%A5-%CE%9C%CE%99%CE%9A%CE%A1%CE%A9%CE%9D-% CE%9C%CE%9C%CE%95.pdf</a:t>
            </a:r>
            <a:endParaRPr lang="en-US" sz="1050" dirty="0">
              <a:latin typeface="Calibri" panose="020F0502020204030204" pitchFamily="34" charset="0"/>
            </a:endParaRPr>
          </a:p>
        </p:txBody>
      </p:sp>
      <p:sp>
        <p:nvSpPr>
          <p:cNvPr id="4" name="TextBox 3">
            <a:extLst>
              <a:ext uri="{FF2B5EF4-FFF2-40B4-BE49-F238E27FC236}">
                <a16:creationId xmlns:a16="http://schemas.microsoft.com/office/drawing/2014/main" id="{F2825345-BCC0-8C4E-A94C-DC343FC26F21}"/>
              </a:ext>
            </a:extLst>
          </p:cNvPr>
          <p:cNvSpPr txBox="1"/>
          <p:nvPr/>
        </p:nvSpPr>
        <p:spPr>
          <a:xfrm>
            <a:off x="597159" y="3270197"/>
            <a:ext cx="2687217" cy="400110"/>
          </a:xfrm>
          <a:prstGeom prst="rect">
            <a:avLst/>
          </a:prstGeom>
          <a:noFill/>
        </p:spPr>
        <p:txBody>
          <a:bodyPr wrap="square" rtlCol="0">
            <a:spAutoFit/>
          </a:bodyPr>
          <a:lstStyle/>
          <a:p>
            <a:r>
              <a:rPr lang="bg" sz="2000" dirty="0">
                <a:solidFill>
                  <a:schemeClr val="bg1"/>
                </a:solidFill>
                <a:latin typeface="Calibri" panose="020F0502020204030204" pitchFamily="34" charset="0"/>
                <a:cs typeface="Calibri" panose="020F0502020204030204" pitchFamily="34" charset="0"/>
              </a:rPr>
              <a:t>2. Микрофинансиране</a:t>
            </a:r>
            <a:endParaRPr lang="en-GR" sz="20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07E3FB2-ACEE-3837-5B14-FDBA985A26A5}"/>
              </a:ext>
            </a:extLst>
          </p:cNvPr>
          <p:cNvSpPr/>
          <p:nvPr/>
        </p:nvSpPr>
        <p:spPr>
          <a:xfrm>
            <a:off x="525516" y="316914"/>
            <a:ext cx="8500767" cy="646331"/>
          </a:xfrm>
          <a:prstGeom prst="rect">
            <a:avLst/>
          </a:prstGeom>
        </p:spPr>
        <p:txBody>
          <a:bodyPr wrap="square">
            <a:spAutoFit/>
          </a:bodyPr>
          <a:lstStyle/>
          <a:p>
            <a:r>
              <a:rPr lang="bg" sz="3600" b="1" dirty="0">
                <a:solidFill>
                  <a:schemeClr val="bg1"/>
                </a:solidFill>
                <a:latin typeface="Calibri" panose="020F0502020204030204" pitchFamily="34" charset="0"/>
                <a:cs typeface="Calibri" panose="020F0502020204030204" pitchFamily="34" charset="0"/>
              </a:rPr>
              <a:t>Α. Традиционни източници на финансиране</a:t>
            </a:r>
            <a:endParaRPr lang="en-GR"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47445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8828" y="970384"/>
            <a:ext cx="4751320" cy="5112916"/>
          </a:xfrm>
        </p:spPr>
        <p:txBody>
          <a:bodyPr vert="horz" lIns="91440" tIns="45720" rIns="91440" bIns="45720" rtlCol="0">
            <a:noAutofit/>
          </a:bodyPr>
          <a:lstStyle/>
          <a:p>
            <a:pPr marL="0" indent="0" defTabSz="914400">
              <a:lnSpc>
                <a:spcPct val="90000"/>
              </a:lnSpc>
              <a:buNone/>
            </a:pPr>
            <a:endParaRPr lang="el-GR" sz="1400" dirty="0">
              <a:solidFill>
                <a:schemeClr val="bg1"/>
              </a:solidFill>
              <a:latin typeface="Calibri" panose="020F0502020204030204" pitchFamily="34" charset="0"/>
              <a:cs typeface="Calibri" panose="020F0502020204030204" pitchFamily="34" charset="0"/>
            </a:endParaRPr>
          </a:p>
          <a:p>
            <a:pPr marL="457200" indent="-457200" defTabSz="914400">
              <a:lnSpc>
                <a:spcPct val="90000"/>
              </a:lnSpc>
              <a:buAutoNum type="alphaLcParenR"/>
            </a:pPr>
            <a:r>
              <a:rPr lang="bg" sz="2000" dirty="0">
                <a:solidFill>
                  <a:schemeClr val="bg1"/>
                </a:solidFill>
              </a:rPr>
              <a:t>Всички форми на кредит до 25 000 евро, предоставени за покриване на инвестиционни нужди или като оборотен капитал.</a:t>
            </a:r>
          </a:p>
          <a:p>
            <a:pPr marL="457200" indent="-457200" defTabSz="914400">
              <a:lnSpc>
                <a:spcPct val="90000"/>
              </a:lnSpc>
              <a:buAutoNum type="alphaLcParenR"/>
            </a:pPr>
            <a:r>
              <a:rPr lang="bg" sz="2000" dirty="0">
                <a:solidFill>
                  <a:schemeClr val="bg1"/>
                </a:solidFill>
              </a:rPr>
              <a:t>Финансов лизинг до 25 000 евро за придобиване на оборудване.</a:t>
            </a:r>
          </a:p>
          <a:p>
            <a:pPr marL="457200" indent="-457200" defTabSz="914400">
              <a:lnSpc>
                <a:spcPct val="90000"/>
              </a:lnSpc>
              <a:buAutoNum type="alphaLcParenR"/>
            </a:pPr>
            <a:r>
              <a:rPr lang="bg" sz="2000" dirty="0">
                <a:solidFill>
                  <a:schemeClr val="bg1"/>
                </a:solidFill>
              </a:rPr>
              <a:t>Собствени гаранции до 25 000 евро, които не могат да се използват за получаване на заеми от други финансови институции.</a:t>
            </a:r>
            <a:endParaRPr lang="el-GR" sz="1400" dirty="0">
              <a:solidFill>
                <a:schemeClr val="bg1"/>
              </a:solidFill>
              <a:latin typeface="Calibri" panose="020F0502020204030204" pitchFamily="34" charset="0"/>
              <a:cs typeface="Calibri" panose="020F0502020204030204" pitchFamily="34" charset="0"/>
            </a:endParaRPr>
          </a:p>
          <a:p>
            <a:pPr marL="0" indent="0">
              <a:buNone/>
            </a:pPr>
            <a:r>
              <a:rPr lang="bg" sz="2000" dirty="0">
                <a:solidFill>
                  <a:schemeClr val="bg1"/>
                </a:solidFill>
              </a:rPr>
              <a:t>Бенефициенти на бизнес микрофинансиране могат да бъдат много малки предприятия, физически лица за създаване на много малки предприятия, лица на свободна практика или самостоятелно заети лица и оператори на социална и солидарна икономика.</a:t>
            </a:r>
            <a:endParaRPr lang="el-GR" sz="1400" dirty="0">
              <a:solidFill>
                <a:schemeClr val="bg1"/>
              </a:solidFill>
              <a:latin typeface="Calibri" panose="020F0502020204030204" pitchFamily="34" charset="0"/>
              <a:cs typeface="Calibri" panose="020F0502020204030204" pitchFamily="34" charset="0"/>
            </a:endParaRPr>
          </a:p>
          <a:p>
            <a:pPr marL="0" indent="0">
              <a:buNone/>
            </a:pPr>
            <a:br>
              <a:rPr lang="el-GR" sz="1400" dirty="0">
                <a:solidFill>
                  <a:schemeClr val="bg1"/>
                </a:solidFill>
                <a:latin typeface="Calibri" panose="020F0502020204030204" pitchFamily="34" charset="0"/>
                <a:cs typeface="Calibri" panose="020F0502020204030204" pitchFamily="34" charset="0"/>
              </a:rPr>
            </a:br>
            <a:endParaRPr lang="en-US" sz="1400" dirty="0">
              <a:solidFill>
                <a:schemeClr val="bg1"/>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B0A73842-23F1-7445-825B-E3A16E3AE0F1}" type="slidenum">
              <a:rPr lang="en-US">
                <a:solidFill>
                  <a:schemeClr val="tx1">
                    <a:alpha val="80000"/>
                  </a:schemeClr>
                </a:solidFill>
              </a:rPr>
              <a:pPr defTabSz="914400">
                <a:spcAft>
                  <a:spcPts val="600"/>
                </a:spcAft>
              </a:pPr>
              <a:t>16</a:t>
            </a:fld>
            <a:endParaRPr lang="en-US">
              <a:solidFill>
                <a:schemeClr val="tx1">
                  <a:alpha val="80000"/>
                </a:schemeClr>
              </a:solidFill>
            </a:endParaRPr>
          </a:p>
        </p:txBody>
      </p:sp>
      <p:sp>
        <p:nvSpPr>
          <p:cNvPr id="7" name="TextBox 6">
            <a:extLst>
              <a:ext uri="{FF2B5EF4-FFF2-40B4-BE49-F238E27FC236}">
                <a16:creationId xmlns:a16="http://schemas.microsoft.com/office/drawing/2014/main" id="{DE88480A-50C0-0342-9887-255E75CDA205}"/>
              </a:ext>
            </a:extLst>
          </p:cNvPr>
          <p:cNvSpPr txBox="1"/>
          <p:nvPr/>
        </p:nvSpPr>
        <p:spPr>
          <a:xfrm>
            <a:off x="232663" y="6219825"/>
            <a:ext cx="7097131" cy="365125"/>
          </a:xfrm>
          <a:prstGeom prst="rect">
            <a:avLst/>
          </a:prstGeom>
        </p:spPr>
        <p:txBody>
          <a:bodyPr vert="horz" lIns="91440" tIns="45720" rIns="91440" bIns="45720" rtlCol="0">
            <a:normAutofit fontScale="77500" lnSpcReduction="20000"/>
          </a:bodyPr>
          <a:lstStyle/>
          <a:p>
            <a:pPr indent="-228600" defTabSz="914400">
              <a:lnSpc>
                <a:spcPct val="90000"/>
              </a:lnSpc>
              <a:spcAft>
                <a:spcPts val="600"/>
              </a:spcAft>
              <a:buFont typeface="Arial" panose="020B0604020202020204" pitchFamily="34" charset="0"/>
              <a:buChar char="•"/>
            </a:pPr>
            <a:r>
              <a:rPr lang="bg" sz="1050" dirty="0" err="1">
                <a:latin typeface="Calibri" panose="020F0502020204030204" pitchFamily="34" charset="0"/>
              </a:rPr>
              <a:t>Πηγή </a:t>
            </a:r>
            <a:r>
              <a:rPr lang="bg" sz="1050" dirty="0">
                <a:latin typeface="Calibri" panose="020F0502020204030204" pitchFamily="34" charset="0"/>
              </a:rPr>
              <a:t>: </a:t>
            </a:r>
            <a:r>
              <a:rPr lang="bg" sz="1050" dirty="0">
                <a:latin typeface="Calibri" panose="020F0502020204030204" pitchFamily="34" charset="0"/>
                <a:hlinkClick r:id="rId2"/>
              </a:rPr>
              <a:t>https://kalo.gov.gr/wp-content/uploads/2019/05/11.-%CE%9C%CE%9F%CE%A1%CE%A6%CE%95%CE%A3- %CE%A7%CE%A1%CE%97%CE%9C%CE%91%CE%A4%CE%9F%CE%94%CE%9F%CE%A4%CE%97%CE%A3%CE %97%CE%A3-%CE%A0%CE%9F%CE%9B%CE%A5-%CE%9C%CE%99%CE%9A%CE%A1%CE%A9%CE%9D-% CE%9C%CE%9C%CE%95.pdf</a:t>
            </a:r>
            <a:endParaRPr lang="en-US" sz="1050" dirty="0">
              <a:latin typeface="Calibri" panose="020F0502020204030204" pitchFamily="34" charset="0"/>
            </a:endParaRPr>
          </a:p>
        </p:txBody>
      </p:sp>
      <p:sp>
        <p:nvSpPr>
          <p:cNvPr id="2" name="TextBox 1">
            <a:extLst>
              <a:ext uri="{FF2B5EF4-FFF2-40B4-BE49-F238E27FC236}">
                <a16:creationId xmlns:a16="http://schemas.microsoft.com/office/drawing/2014/main" id="{BDFD74C3-EB3C-CCFF-0A96-AE77AF351E12}"/>
              </a:ext>
            </a:extLst>
          </p:cNvPr>
          <p:cNvSpPr txBox="1"/>
          <p:nvPr/>
        </p:nvSpPr>
        <p:spPr>
          <a:xfrm>
            <a:off x="643813" y="3059632"/>
            <a:ext cx="2808514" cy="400110"/>
          </a:xfrm>
          <a:prstGeom prst="rect">
            <a:avLst/>
          </a:prstGeom>
          <a:noFill/>
        </p:spPr>
        <p:txBody>
          <a:bodyPr wrap="square" rtlCol="0">
            <a:spAutoFit/>
          </a:bodyPr>
          <a:lstStyle/>
          <a:p>
            <a:r>
              <a:rPr lang="bg" sz="2000" dirty="0">
                <a:solidFill>
                  <a:schemeClr val="bg1"/>
                </a:solidFill>
                <a:latin typeface="Calibri" panose="020F0502020204030204" pitchFamily="34" charset="0"/>
                <a:cs typeface="Calibri" panose="020F0502020204030204" pitchFamily="34" charset="0"/>
              </a:rPr>
              <a:t>2.Микрофинансиране</a:t>
            </a:r>
            <a:endParaRPr lang="en-GR"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860942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D0D6-5A77-5A45-AA2D-DF92B49CB34A}"/>
              </a:ext>
            </a:extLst>
          </p:cNvPr>
          <p:cNvSpPr>
            <a:spLocks noGrp="1"/>
          </p:cNvSpPr>
          <p:nvPr>
            <p:ph type="title"/>
          </p:nvPr>
        </p:nvSpPr>
        <p:spPr>
          <a:xfrm>
            <a:off x="334360" y="2351314"/>
            <a:ext cx="3211273" cy="2416629"/>
          </a:xfrm>
        </p:spPr>
        <p:txBody>
          <a:bodyPr>
            <a:normAutofit/>
          </a:bodyPr>
          <a:lstStyle/>
          <a:p>
            <a:pPr>
              <a:lnSpc>
                <a:spcPct val="90000"/>
              </a:lnSpc>
            </a:pPr>
            <a:r>
              <a:rPr lang="bg" sz="3100" b="1" dirty="0">
                <a:solidFill>
                  <a:schemeClr val="tx1"/>
                </a:solidFill>
              </a:rPr>
              <a:t>1. Рисков капитал</a:t>
            </a:r>
            <a:endParaRPr lang="en-GR" sz="3100" b="1" dirty="0">
              <a:solidFill>
                <a:schemeClr val="tx1"/>
              </a:solidFill>
            </a:endParaRPr>
          </a:p>
        </p:txBody>
      </p:sp>
      <p:sp>
        <p:nvSpPr>
          <p:cNvPr id="3" name="Content Placeholder 2">
            <a:extLst>
              <a:ext uri="{FF2B5EF4-FFF2-40B4-BE49-F238E27FC236}">
                <a16:creationId xmlns:a16="http://schemas.microsoft.com/office/drawing/2014/main" id="{6D0E5B74-FFF8-4041-ADED-E2B8E3B5A3BB}"/>
              </a:ext>
            </a:extLst>
          </p:cNvPr>
          <p:cNvSpPr>
            <a:spLocks noGrp="1"/>
          </p:cNvSpPr>
          <p:nvPr>
            <p:ph idx="1"/>
          </p:nvPr>
        </p:nvSpPr>
        <p:spPr>
          <a:xfrm>
            <a:off x="3752193" y="1332794"/>
            <a:ext cx="4836837" cy="4351338"/>
          </a:xfrm>
        </p:spPr>
        <p:txBody>
          <a:bodyPr>
            <a:normAutofit fontScale="62500" lnSpcReduction="20000"/>
          </a:bodyPr>
          <a:lstStyle/>
          <a:p>
            <a:pPr marL="0" indent="0">
              <a:buNone/>
            </a:pPr>
            <a:r>
              <a:rPr lang="bg" sz="4000" b="0" i="0" dirty="0">
                <a:solidFill>
                  <a:srgbClr val="111111"/>
                </a:solidFill>
                <a:effectLst/>
                <a:cs typeface="Calibri" panose="020F0502020204030204" pitchFamily="34" charset="0"/>
              </a:rPr>
              <a:t>Рисковият капитал (</a:t>
            </a:r>
            <a:r>
              <a:rPr lang="bg" sz="4000" dirty="0">
                <a:solidFill>
                  <a:srgbClr val="111111"/>
                </a:solidFill>
                <a:cs typeface="Calibri" panose="020F0502020204030204" pitchFamily="34" charset="0"/>
              </a:rPr>
              <a:t>РК</a:t>
            </a:r>
            <a:r>
              <a:rPr lang="bg" sz="4000" b="0" i="0" dirty="0">
                <a:solidFill>
                  <a:srgbClr val="111111"/>
                </a:solidFill>
                <a:effectLst/>
                <a:cs typeface="Calibri" panose="020F0502020204030204" pitchFamily="34" charset="0"/>
              </a:rPr>
              <a:t>) е частен инвеститор, който предоставя капитал на компании с висок потенциал за растеж в замяна на дялово участие. Това може да бъде финансиране на </a:t>
            </a:r>
            <a:r>
              <a:rPr lang="bg" sz="4000" b="0" i="0" u="sng" dirty="0">
                <a:solidFill>
                  <a:srgbClr val="2C40D0"/>
                </a:solidFill>
                <a:effectLst/>
                <a:cs typeface="Calibri" panose="020F0502020204030204" pitchFamily="34" charset="0"/>
                <a:hlinkClick r:id="rId2"/>
              </a:rPr>
              <a:t>стартиращи </a:t>
            </a:r>
            <a:r>
              <a:rPr lang="bg" sz="4000" b="0" i="0" dirty="0">
                <a:solidFill>
                  <a:srgbClr val="111111"/>
                </a:solidFill>
                <a:effectLst/>
                <a:cs typeface="Calibri" panose="020F0502020204030204" pitchFamily="34" charset="0"/>
              </a:rPr>
              <a:t>начинания или подкрепа на малки компании, които искат да се разширят, но нямат достъп до </a:t>
            </a:r>
            <a:r>
              <a:rPr lang="bg" sz="4000" b="0" i="0" u="sng" dirty="0">
                <a:solidFill>
                  <a:srgbClr val="2C40D0"/>
                </a:solidFill>
                <a:effectLst/>
                <a:cs typeface="Calibri" panose="020F0502020204030204" pitchFamily="34" charset="0"/>
                <a:hlinkClick r:id="rId3"/>
              </a:rPr>
              <a:t>пазарите на акции </a:t>
            </a:r>
            <a:r>
              <a:rPr lang="bg" sz="4000" b="0" i="0" dirty="0">
                <a:solidFill>
                  <a:srgbClr val="111111"/>
                </a:solidFill>
                <a:effectLst/>
                <a:cs typeface="Calibri" panose="020F0502020204030204" pitchFamily="34" charset="0"/>
              </a:rPr>
              <a:t>.</a:t>
            </a:r>
            <a:endParaRPr lang="en-GR" sz="2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B90F7359-E22F-634C-9AA1-E0C39CF80736}"/>
              </a:ext>
            </a:extLst>
          </p:cNvPr>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a:solidFill>
                  <a:schemeClr val="bg1"/>
                </a:solidFill>
              </a:rPr>
              <a:pPr>
                <a:spcAft>
                  <a:spcPts val="600"/>
                </a:spcAft>
              </a:pPr>
              <a:t>17</a:t>
            </a:fld>
            <a:endParaRPr lang="en-US">
              <a:solidFill>
                <a:schemeClr val="bg1"/>
              </a:solidFill>
            </a:endParaRPr>
          </a:p>
        </p:txBody>
      </p:sp>
      <p:sp>
        <p:nvSpPr>
          <p:cNvPr id="7" name="TextBox 6">
            <a:extLst>
              <a:ext uri="{FF2B5EF4-FFF2-40B4-BE49-F238E27FC236}">
                <a16:creationId xmlns:a16="http://schemas.microsoft.com/office/drawing/2014/main" id="{F959CBF0-6432-1F42-9044-DF3457408C2F}"/>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bg" sz="800" dirty="0" err="1">
                <a:latin typeface="Calibri" panose="020F0502020204030204" pitchFamily="34" charset="0"/>
              </a:rPr>
              <a:t>Πηγ ή </a:t>
            </a:r>
            <a:r>
              <a:rPr lang="bg" sz="800" dirty="0">
                <a:latin typeface="Calibri" panose="020F0502020204030204" pitchFamily="34" charset="0"/>
              </a:rPr>
              <a:t>: </a:t>
            </a:r>
            <a:r>
              <a:rPr lang="bg" sz="800" dirty="0">
                <a:latin typeface="Calibri" panose="020F0502020204030204" pitchFamily="34" charset="0"/>
                <a:hlinkClick r:id="rId4"/>
              </a:rPr>
              <a:t>https://kalo.gov.gr/wp-content/uploads/2019/05/11.-%CE%9C%CE%9F%CE%A1%CE%A6%CE%95%CE%A3 -%CE%A7%CE%A1%CE%97%CE%9C%CE%91%CE%A4%CE%9F%CE%94%CE%9F%CE%A4%CE%97%CE%A3% CE%97%CE%A3-%CE%A0%CE%9F%CE%9B%CE%A5-%CE%9C%CE%99%CE%9A%CE%A1%CE%A9%CE%9D- %CE%9C%CE%9C%CE%95.pdf</a:t>
            </a:r>
            <a:endParaRPr lang="en-GR" sz="800" dirty="0">
              <a:latin typeface="Calibri" panose="020F0502020204030204" pitchFamily="34" charset="0"/>
            </a:endParaRPr>
          </a:p>
        </p:txBody>
      </p:sp>
      <p:sp>
        <p:nvSpPr>
          <p:cNvPr id="8" name="Rectangle 7">
            <a:extLst>
              <a:ext uri="{FF2B5EF4-FFF2-40B4-BE49-F238E27FC236}">
                <a16:creationId xmlns:a16="http://schemas.microsoft.com/office/drawing/2014/main" id="{87D95196-6D3D-3FD7-F75D-B63AA67969AC}"/>
              </a:ext>
            </a:extLst>
          </p:cNvPr>
          <p:cNvSpPr/>
          <p:nvPr/>
        </p:nvSpPr>
        <p:spPr>
          <a:xfrm>
            <a:off x="628650" y="99378"/>
            <a:ext cx="7960380" cy="1200329"/>
          </a:xfrm>
          <a:prstGeom prst="rect">
            <a:avLst/>
          </a:prstGeom>
        </p:spPr>
        <p:txBody>
          <a:bodyPr wrap="square">
            <a:spAutoFit/>
          </a:bodyPr>
          <a:lstStyle/>
          <a:p>
            <a:r>
              <a:rPr lang="bg" sz="3600" dirty="0">
                <a:latin typeface="Calibri" panose="020F0502020204030204" pitchFamily="34" charset="0"/>
              </a:rPr>
              <a:t>Β. Алтернативни източници на финансиране </a:t>
            </a:r>
            <a:endParaRPr lang="en-GR" sz="3600" dirty="0">
              <a:latin typeface="Calibri" panose="020F0502020204030204" pitchFamily="34" charset="0"/>
            </a:endParaRPr>
          </a:p>
        </p:txBody>
      </p:sp>
    </p:spTree>
    <p:extLst>
      <p:ext uri="{BB962C8B-B14F-4D97-AF65-F5344CB8AC3E}">
        <p14:creationId xmlns:p14="http://schemas.microsoft.com/office/powerpoint/2010/main" val="285500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501093D-CBEE-4C07-A83F-1CD0C62EB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402" y="1347019"/>
            <a:ext cx="4087000" cy="3539022"/>
          </a:xfrm>
          <a:prstGeom prst="rect">
            <a:avLst/>
          </a:prstGeom>
        </p:spPr>
      </p:pic>
      <p:sp>
        <p:nvSpPr>
          <p:cNvPr id="4" name="Ορθογώνιο 3">
            <a:extLst>
              <a:ext uri="{FF2B5EF4-FFF2-40B4-BE49-F238E27FC236}">
                <a16:creationId xmlns:a16="http://schemas.microsoft.com/office/drawing/2014/main" id="{C9B61E12-26B0-4048-88F9-E1648D68091D}"/>
              </a:ext>
            </a:extLst>
          </p:cNvPr>
          <p:cNvSpPr/>
          <p:nvPr/>
        </p:nvSpPr>
        <p:spPr>
          <a:xfrm>
            <a:off x="5584719" y="5593395"/>
            <a:ext cx="2177845" cy="276999"/>
          </a:xfrm>
          <a:prstGeom prst="rect">
            <a:avLst/>
          </a:prstGeom>
        </p:spPr>
        <p:txBody>
          <a:bodyPr wrap="square">
            <a:spAutoFit/>
          </a:bodyPr>
          <a:lstStyle/>
          <a:p>
            <a:pPr algn="ctr"/>
            <a:r>
              <a:rPr lang="bg" sz="1200" dirty="0">
                <a:latin typeface="Calibri" panose="020F0502020204030204" pitchFamily="34" charset="0"/>
              </a:rPr>
              <a:t>Източник: </a:t>
            </a:r>
            <a:r>
              <a:rPr lang="bg" sz="1200" dirty="0" err="1">
                <a:latin typeface="Calibri" panose="020F0502020204030204" pitchFamily="34" charset="0"/>
              </a:rPr>
              <a:t>Techcrunch</a:t>
            </a:r>
            <a:endParaRPr lang="el-GR" sz="1200" dirty="0">
              <a:latin typeface="Calibri" panose="020F0502020204030204" pitchFamily="34" charset="0"/>
            </a:endParaRPr>
          </a:p>
        </p:txBody>
      </p:sp>
      <p:pic>
        <p:nvPicPr>
          <p:cNvPr id="2" name="Εικόνα 1">
            <a:extLst>
              <a:ext uri="{FF2B5EF4-FFF2-40B4-BE49-F238E27FC236}">
                <a16:creationId xmlns:a16="http://schemas.microsoft.com/office/drawing/2014/main" id="{F3D33548-9C1A-425A-B961-4CBFD09B171A}"/>
              </a:ext>
            </a:extLst>
          </p:cNvPr>
          <p:cNvPicPr>
            <a:picLocks noChangeAspect="1"/>
          </p:cNvPicPr>
          <p:nvPr/>
        </p:nvPicPr>
        <p:blipFill>
          <a:blip r:embed="rId3"/>
          <a:stretch>
            <a:fillRect/>
          </a:stretch>
        </p:blipFill>
        <p:spPr>
          <a:xfrm>
            <a:off x="266083" y="1927121"/>
            <a:ext cx="4522599" cy="3450532"/>
          </a:xfrm>
          <a:prstGeom prst="rect">
            <a:avLst/>
          </a:prstGeom>
        </p:spPr>
      </p:pic>
      <p:sp>
        <p:nvSpPr>
          <p:cNvPr id="5" name="Ορθογώνιο 4">
            <a:extLst>
              <a:ext uri="{FF2B5EF4-FFF2-40B4-BE49-F238E27FC236}">
                <a16:creationId xmlns:a16="http://schemas.microsoft.com/office/drawing/2014/main" id="{639CD575-435C-436F-BA43-F831D6D875C9}"/>
              </a:ext>
            </a:extLst>
          </p:cNvPr>
          <p:cNvSpPr/>
          <p:nvPr/>
        </p:nvSpPr>
        <p:spPr>
          <a:xfrm>
            <a:off x="1438461" y="5593395"/>
            <a:ext cx="2177845" cy="276999"/>
          </a:xfrm>
          <a:prstGeom prst="rect">
            <a:avLst/>
          </a:prstGeom>
        </p:spPr>
        <p:txBody>
          <a:bodyPr wrap="square">
            <a:spAutoFit/>
          </a:bodyPr>
          <a:lstStyle/>
          <a:p>
            <a:pPr algn="ctr"/>
            <a:r>
              <a:rPr lang="bg" sz="1200" dirty="0">
                <a:latin typeface="Calibri" panose="020F0502020204030204" pitchFamily="34" charset="0"/>
              </a:rPr>
              <a:t>Източник: </a:t>
            </a:r>
            <a:r>
              <a:rPr lang="bg" sz="1200" dirty="0" err="1">
                <a:latin typeface="Calibri" panose="020F0502020204030204" pitchFamily="34" charset="0"/>
              </a:rPr>
              <a:t>PitchBook</a:t>
            </a:r>
            <a:endParaRPr lang="el-GR" sz="1200" dirty="0">
              <a:latin typeface="Calibri" panose="020F0502020204030204" pitchFamily="34" charset="0"/>
            </a:endParaRPr>
          </a:p>
        </p:txBody>
      </p:sp>
      <p:sp>
        <p:nvSpPr>
          <p:cNvPr id="6" name="TextBox 5">
            <a:extLst>
              <a:ext uri="{FF2B5EF4-FFF2-40B4-BE49-F238E27FC236}">
                <a16:creationId xmlns:a16="http://schemas.microsoft.com/office/drawing/2014/main" id="{223116E2-772F-445D-931F-4240C635A6E8}"/>
              </a:ext>
            </a:extLst>
          </p:cNvPr>
          <p:cNvSpPr txBox="1"/>
          <p:nvPr/>
        </p:nvSpPr>
        <p:spPr>
          <a:xfrm>
            <a:off x="757085" y="314632"/>
            <a:ext cx="7806812" cy="369332"/>
          </a:xfrm>
          <a:prstGeom prst="rect">
            <a:avLst/>
          </a:prstGeom>
          <a:noFill/>
          <a:ln>
            <a:solidFill>
              <a:schemeClr val="accent1"/>
            </a:solidFill>
          </a:ln>
        </p:spPr>
        <p:txBody>
          <a:bodyPr wrap="square" rtlCol="0">
            <a:spAutoFit/>
          </a:bodyPr>
          <a:lstStyle/>
          <a:p>
            <a:pPr algn="ctr"/>
            <a:r>
              <a:rPr lang="bg" dirty="0">
                <a:latin typeface="Calibri" panose="020F0502020204030204" pitchFamily="34" charset="0"/>
              </a:rPr>
              <a:t>Изпълнение на рисков капитал</a:t>
            </a:r>
            <a:endParaRPr lang="el-GR" dirty="0">
              <a:latin typeface="Calibri" panose="020F0502020204030204" pitchFamily="34" charset="0"/>
            </a:endParaRPr>
          </a:p>
        </p:txBody>
      </p:sp>
    </p:spTree>
    <p:extLst>
      <p:ext uri="{BB962C8B-B14F-4D97-AF65-F5344CB8AC3E}">
        <p14:creationId xmlns:p14="http://schemas.microsoft.com/office/powerpoint/2010/main" val="3671662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D0D6-5A77-5A45-AA2D-DF92B49CB34A}"/>
              </a:ext>
            </a:extLst>
          </p:cNvPr>
          <p:cNvSpPr>
            <a:spLocks noGrp="1"/>
          </p:cNvSpPr>
          <p:nvPr>
            <p:ph type="title"/>
          </p:nvPr>
        </p:nvSpPr>
        <p:spPr>
          <a:xfrm>
            <a:off x="482601" y="1751097"/>
            <a:ext cx="2859689" cy="336332"/>
          </a:xfrm>
          <a:noFill/>
          <a:ln w="19050">
            <a:noFill/>
          </a:ln>
        </p:spPr>
        <p:txBody>
          <a:bodyPr wrap="square" anchor="ctr">
            <a:noAutofit/>
          </a:bodyPr>
          <a:lstStyle/>
          <a:p>
            <a:r>
              <a:rPr lang="bg" sz="2400" b="1" dirty="0">
                <a:solidFill>
                  <a:schemeClr val="bg1"/>
                </a:solidFill>
                <a:latin typeface="Calibri" panose="020F0502020204030204" pitchFamily="34" charset="0"/>
                <a:cs typeface="Calibri" panose="020F0502020204030204" pitchFamily="34" charset="0"/>
              </a:rPr>
              <a:t>2. Лизинг</a:t>
            </a:r>
            <a:endParaRPr lang="en-GR" sz="2400" b="1"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D0E5B74-FFF8-4041-ADED-E2B8E3B5A3BB}"/>
              </a:ext>
            </a:extLst>
          </p:cNvPr>
          <p:cNvSpPr>
            <a:spLocks noGrp="1"/>
          </p:cNvSpPr>
          <p:nvPr>
            <p:ph idx="1"/>
          </p:nvPr>
        </p:nvSpPr>
        <p:spPr>
          <a:xfrm>
            <a:off x="724340" y="2298162"/>
            <a:ext cx="2522980" cy="2261675"/>
          </a:xfrm>
        </p:spPr>
        <p:txBody>
          <a:bodyPr>
            <a:normAutofit fontScale="92500" lnSpcReduction="10000"/>
          </a:bodyPr>
          <a:lstStyle/>
          <a:p>
            <a:pPr marL="0" indent="0" algn="just">
              <a:lnSpc>
                <a:spcPct val="90000"/>
              </a:lnSpc>
              <a:buNone/>
            </a:pPr>
            <a:r>
              <a:rPr lang="bg" sz="1600" dirty="0">
                <a:solidFill>
                  <a:schemeClr val="bg1"/>
                </a:solidFill>
              </a:rPr>
              <a:t>Лизингът е много лесен начин за финансиране на съвременния бизнес, независимо от големината му.</a:t>
            </a:r>
          </a:p>
          <a:p>
            <a:pPr marL="0" indent="0" algn="just">
              <a:lnSpc>
                <a:spcPct val="90000"/>
              </a:lnSpc>
              <a:buNone/>
            </a:pPr>
            <a:r>
              <a:rPr lang="bg" sz="1600" dirty="0">
                <a:solidFill>
                  <a:schemeClr val="bg1"/>
                </a:solidFill>
              </a:rPr>
              <a:t>Чрез лизинг предприятията могат да придобият съоръжения или технологично оборудване, без да се налага да ангажират средствата си.</a:t>
            </a:r>
            <a:endParaRPr lang="en-GR" sz="1200" dirty="0">
              <a:solidFill>
                <a:schemeClr val="bg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90F7359-E22F-634C-9AA1-E0C39CF80736}"/>
              </a:ext>
            </a:extLst>
          </p:cNvPr>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smtClean="0"/>
              <a:pPr>
                <a:spcAft>
                  <a:spcPts val="600"/>
                </a:spcAft>
              </a:pPr>
              <a:t>19</a:t>
            </a:fld>
            <a:endParaRPr lang="en-US"/>
          </a:p>
        </p:txBody>
      </p:sp>
      <p:pic>
        <p:nvPicPr>
          <p:cNvPr id="6" name="Picture 5">
            <a:extLst>
              <a:ext uri="{FF2B5EF4-FFF2-40B4-BE49-F238E27FC236}">
                <a16:creationId xmlns:a16="http://schemas.microsoft.com/office/drawing/2014/main" id="{75E7ABF1-4058-8C4B-805A-E1E2799694D8}"/>
              </a:ext>
            </a:extLst>
          </p:cNvPr>
          <p:cNvPicPr>
            <a:picLocks noChangeAspect="1"/>
          </p:cNvPicPr>
          <p:nvPr/>
        </p:nvPicPr>
        <p:blipFill>
          <a:blip r:embed="rId2"/>
          <a:stretch>
            <a:fillRect/>
          </a:stretch>
        </p:blipFill>
        <p:spPr>
          <a:xfrm>
            <a:off x="3973322" y="1883542"/>
            <a:ext cx="4688077" cy="2930048"/>
          </a:xfrm>
          <a:prstGeom prst="rect">
            <a:avLst/>
          </a:prstGeom>
        </p:spPr>
      </p:pic>
      <p:sp>
        <p:nvSpPr>
          <p:cNvPr id="8" name="TextBox 7">
            <a:extLst>
              <a:ext uri="{FF2B5EF4-FFF2-40B4-BE49-F238E27FC236}">
                <a16:creationId xmlns:a16="http://schemas.microsoft.com/office/drawing/2014/main" id="{280BDFBE-D01A-F847-B7BC-7E36BC336820}"/>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bg" sz="800" dirty="0" err="1">
                <a:solidFill>
                  <a:schemeClr val="bg1"/>
                </a:solidFill>
                <a:latin typeface="Calibri" panose="020F0502020204030204" pitchFamily="34" charset="0"/>
              </a:rPr>
              <a:t>Πηγ ή </a:t>
            </a:r>
            <a:r>
              <a:rPr lang="bg" sz="800" dirty="0">
                <a:solidFill>
                  <a:schemeClr val="bg1"/>
                </a:solidFill>
                <a:latin typeface="Calibri" panose="020F0502020204030204" pitchFamily="34" charset="0"/>
              </a:rPr>
              <a:t>: </a:t>
            </a:r>
            <a:r>
              <a:rPr lang="bg" sz="800" dirty="0">
                <a:latin typeface="Calibri" panose="020F0502020204030204" pitchFamily="34" charset="0"/>
                <a:hlinkClick r:id="rId3"/>
              </a:rPr>
              <a:t>https://kalo.gov.gr/wp-content/uploads/2019/05/11.-%CE%9C%CE%9F%CE%A1%CE%A6%CE%95%CE%A3 -%CE%A7%CE%A1%CE%97%CE%9C%CE%91%CE%A4%CE%9F%CE%94%CE%9F%CE%A4%CE%97%CE%A3% CE%97%CE%A3-%CE%A0%CE%9F%CE%9B%CE%A5-%CE%9C%CE%99%CE%9A%CE%A1%CE%A9%CE%9D- %CE%9C%CE%9C%CE%95.pdf</a:t>
            </a:r>
            <a:endParaRPr lang="en-GR" sz="800" dirty="0">
              <a:latin typeface="Calibri" panose="020F0502020204030204" pitchFamily="34" charset="0"/>
            </a:endParaRPr>
          </a:p>
        </p:txBody>
      </p:sp>
    </p:spTree>
    <p:extLst>
      <p:ext uri="{BB962C8B-B14F-4D97-AF65-F5344CB8AC3E}">
        <p14:creationId xmlns:p14="http://schemas.microsoft.com/office/powerpoint/2010/main" val="4028230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8514" y="3237922"/>
            <a:ext cx="2491886" cy="764312"/>
          </a:xfrm>
          <a:prstGeom prst="rect">
            <a:avLst/>
          </a:prstGeom>
        </p:spPr>
        <p:txBody>
          <a:bodyPr vert="horz" wrap="square" lIns="0" tIns="12700" rIns="0" bIns="0" rtlCol="0">
            <a:spAutoFit/>
          </a:bodyPr>
          <a:lstStyle/>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Финансово </a:t>
            </a:r>
          </a:p>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планиране</a:t>
            </a:r>
            <a:endParaRPr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9" name="object 4">
            <a:extLst>
              <a:ext uri="{FF2B5EF4-FFF2-40B4-BE49-F238E27FC236}">
                <a16:creationId xmlns:a16="http://schemas.microsoft.com/office/drawing/2014/main" id="{E3B635D5-EEA2-9D03-C3A2-1BA2B7EA96B4}"/>
              </a:ext>
            </a:extLst>
          </p:cNvPr>
          <p:cNvSpPr txBox="1"/>
          <p:nvPr/>
        </p:nvSpPr>
        <p:spPr>
          <a:xfrm>
            <a:off x="4938140" y="2792349"/>
            <a:ext cx="3519170" cy="941069"/>
          </a:xfrm>
          <a:prstGeom prst="rect">
            <a:avLst/>
          </a:prstGeom>
        </p:spPr>
        <p:txBody>
          <a:bodyPr vert="horz" wrap="square" lIns="0" tIns="13335" rIns="0" bIns="0" rtlCol="0">
            <a:spAutoFit/>
          </a:bodyPr>
          <a:lstStyle/>
          <a:p>
            <a:pPr marL="12065" marR="5080" algn="ctr">
              <a:lnSpc>
                <a:spcPct val="100000"/>
              </a:lnSpc>
              <a:spcBef>
                <a:spcPts val="105"/>
              </a:spcBef>
            </a:pPr>
            <a:r>
              <a:rPr lang="bg-BG" sz="2000" dirty="0">
                <a:latin typeface="Calibri" panose="020F0502020204030204" pitchFamily="34" charset="0"/>
                <a:cs typeface="Calibri" panose="020F0502020204030204" pitchFamily="34" charset="0"/>
              </a:rPr>
              <a:t>Не</a:t>
            </a:r>
            <a:r>
              <a:rPr sz="2000" spc="-35" dirty="0">
                <a:latin typeface="Calibri" panose="020F0502020204030204" pitchFamily="34" charset="0"/>
                <a:cs typeface="Calibri" panose="020F0502020204030204" pitchFamily="34" charset="0"/>
              </a:rPr>
              <a:t> </a:t>
            </a:r>
            <a:r>
              <a:rPr lang="bg-BG" sz="2000" dirty="0">
                <a:latin typeface="Calibri" panose="020F0502020204030204" pitchFamily="34" charset="0"/>
                <a:cs typeface="Calibri" panose="020F0502020204030204" pitchFamily="34" charset="0"/>
              </a:rPr>
              <a:t>просто</a:t>
            </a:r>
            <a:r>
              <a:rPr sz="2000" spc="-35" dirty="0">
                <a:latin typeface="Calibri" panose="020F0502020204030204" pitchFamily="34" charset="0"/>
                <a:cs typeface="Calibri" panose="020F0502020204030204" pitchFamily="34" charset="0"/>
              </a:rPr>
              <a:t> </a:t>
            </a:r>
            <a:r>
              <a:rPr lang="bg-BG" sz="2000" dirty="0">
                <a:latin typeface="Calibri" panose="020F0502020204030204" pitchFamily="34" charset="0"/>
                <a:cs typeface="Calibri" panose="020F0502020204030204" pitchFamily="34" charset="0"/>
              </a:rPr>
              <a:t>числа,</a:t>
            </a:r>
            <a:r>
              <a:rPr sz="2000" spc="-45" dirty="0">
                <a:latin typeface="Calibri" panose="020F0502020204030204" pitchFamily="34" charset="0"/>
                <a:cs typeface="Calibri" panose="020F0502020204030204" pitchFamily="34" charset="0"/>
              </a:rPr>
              <a:t> </a:t>
            </a:r>
            <a:r>
              <a:rPr lang="bg-BG" sz="2000" spc="-45" dirty="0">
                <a:latin typeface="Calibri" panose="020F0502020204030204" pitchFamily="34" charset="0"/>
                <a:cs typeface="Calibri" panose="020F0502020204030204" pitchFamily="34" charset="0"/>
              </a:rPr>
              <a:t>а</a:t>
            </a:r>
            <a:r>
              <a:rPr sz="2000" spc="-30" dirty="0">
                <a:latin typeface="Calibri" panose="020F0502020204030204" pitchFamily="34" charset="0"/>
                <a:cs typeface="Calibri" panose="020F0502020204030204" pitchFamily="34" charset="0"/>
              </a:rPr>
              <a:t> </a:t>
            </a:r>
            <a:r>
              <a:rPr lang="bg-BG" sz="2000" dirty="0">
                <a:latin typeface="Calibri" panose="020F0502020204030204" pitchFamily="34" charset="0"/>
                <a:cs typeface="Calibri" panose="020F0502020204030204" pitchFamily="34" charset="0"/>
              </a:rPr>
              <a:t>по-скоро</a:t>
            </a:r>
            <a:r>
              <a:rPr sz="2000" spc="-50" dirty="0">
                <a:latin typeface="Calibri" panose="020F0502020204030204" pitchFamily="34" charset="0"/>
                <a:cs typeface="Calibri" panose="020F0502020204030204" pitchFamily="34" charset="0"/>
              </a:rPr>
              <a:t> </a:t>
            </a:r>
            <a:r>
              <a:rPr sz="2000" spc="-54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отражение</a:t>
            </a:r>
            <a:r>
              <a:rPr sz="2000" dirty="0">
                <a:latin typeface="Calibri" panose="020F0502020204030204" pitchFamily="34" charset="0"/>
                <a:cs typeface="Calibri" panose="020F0502020204030204" pitchFamily="34" charset="0"/>
              </a:rPr>
              <a:t> </a:t>
            </a:r>
            <a:r>
              <a:rPr lang="bg-BG" sz="2000" dirty="0">
                <a:latin typeface="Calibri" panose="020F0502020204030204" pitchFamily="34" charset="0"/>
                <a:cs typeface="Calibri" panose="020F0502020204030204" pitchFamily="34" charset="0"/>
              </a:rPr>
              <a:t>на</a:t>
            </a:r>
            <a:r>
              <a:rPr sz="2000" dirty="0">
                <a:latin typeface="Calibri" panose="020F0502020204030204" pitchFamily="34" charset="0"/>
                <a:cs typeface="Calibri" panose="020F0502020204030204" pitchFamily="34" charset="0"/>
              </a:rPr>
              <a:t> </a:t>
            </a:r>
            <a:r>
              <a:rPr lang="bg-BG" sz="2000" dirty="0">
                <a:latin typeface="Calibri" panose="020F0502020204030204" pitchFamily="34" charset="0"/>
                <a:cs typeface="Calibri" panose="020F0502020204030204" pitchFamily="34" charset="0"/>
              </a:rPr>
              <a:t>твоите</a:t>
            </a:r>
            <a:r>
              <a:rPr sz="2000" dirty="0">
                <a:latin typeface="Calibri" panose="020F0502020204030204" pitchFamily="34" charset="0"/>
                <a:cs typeface="Calibri" panose="020F0502020204030204" pitchFamily="34" charset="0"/>
              </a:rPr>
              <a:t> мисли,</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цели</a:t>
            </a:r>
            <a:r>
              <a:rPr sz="2000" spc="-1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и</a:t>
            </a:r>
            <a:r>
              <a:rPr sz="2000" spc="-1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стратегия</a:t>
            </a:r>
            <a:r>
              <a:rPr lang="en-GB" sz="2000" dirty="0">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0315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1A0E45-F750-4647-860E-1A0DA3E6DCA9}"/>
              </a:ext>
            </a:extLst>
          </p:cNvPr>
          <p:cNvSpPr txBox="1"/>
          <p:nvPr/>
        </p:nvSpPr>
        <p:spPr>
          <a:xfrm>
            <a:off x="619474" y="2235200"/>
            <a:ext cx="2691286" cy="2387600"/>
          </a:xfrm>
          <a:prstGeom prst="rect">
            <a:avLst/>
          </a:prstGeom>
        </p:spPr>
        <p:txBody>
          <a:bodyPr vert="horz" lIns="91440" tIns="45720" rIns="91440" bIns="45720" rtlCol="0" anchor="b">
            <a:normAutofit fontScale="77500" lnSpcReduction="20000"/>
          </a:bodyPr>
          <a:lstStyle/>
          <a:p>
            <a:pPr algn="just" defTabSz="914400">
              <a:lnSpc>
                <a:spcPct val="110000"/>
              </a:lnSpc>
              <a:spcBef>
                <a:spcPct val="0"/>
              </a:spcBef>
              <a:spcAft>
                <a:spcPts val="600"/>
              </a:spcAft>
            </a:pPr>
            <a:r>
              <a:rPr lang="bg" sz="1600" dirty="0">
                <a:latin typeface="Calibri" panose="020F0502020204030204" pitchFamily="34" charset="0"/>
                <a:cs typeface="Calibri" panose="020F0502020204030204" pitchFamily="34" charset="0"/>
              </a:rPr>
              <a:t>Лизингът е форма на финансиране на фиксирано оборудване, при което лизингова компания купува посочения от клиента актив (бизнес) и след това лизинговата компания отдава актива на бизнеса срещу месечен или тримесечен наем. Също така се договаря, дали активът ще бъде закупен от компанията в края на лизинговия договор на предварително договорена стойност.</a:t>
            </a:r>
            <a:endParaRPr lang="el-GR" sz="1600" kern="1200" dirty="0">
              <a:latin typeface="Calibri" panose="020F0502020204030204" pitchFamily="34" charset="0"/>
              <a:ea typeface="+mj-ea"/>
              <a:cs typeface="Calibri" panose="020F0502020204030204" pitchFamily="34" charset="0"/>
            </a:endParaRPr>
          </a:p>
        </p:txBody>
      </p:sp>
      <p:sp>
        <p:nvSpPr>
          <p:cNvPr id="4" name="Slide Number Placeholder 3">
            <a:extLst>
              <a:ext uri="{FF2B5EF4-FFF2-40B4-BE49-F238E27FC236}">
                <a16:creationId xmlns:a16="http://schemas.microsoft.com/office/drawing/2014/main" id="{4E13620C-360F-DF45-B19A-0D1F9688C6A5}"/>
              </a:ext>
            </a:extLst>
          </p:cNvPr>
          <p:cNvSpPr>
            <a:spLocks noGrp="1"/>
          </p:cNvSpPr>
          <p:nvPr>
            <p:ph type="sldNum" sz="quarter" idx="12"/>
          </p:nvPr>
        </p:nvSpPr>
        <p:spPr>
          <a:xfrm>
            <a:off x="6918595" y="6356350"/>
            <a:ext cx="1334620" cy="365125"/>
          </a:xfrm>
        </p:spPr>
        <p:txBody>
          <a:bodyPr vert="horz" lIns="91440" tIns="45720" rIns="91440" bIns="45720" rtlCol="0" anchor="ctr">
            <a:normAutofit/>
          </a:bodyPr>
          <a:lstStyle/>
          <a:p>
            <a:pPr defTabSz="914400">
              <a:spcAft>
                <a:spcPts val="600"/>
              </a:spcAft>
            </a:pPr>
            <a:fld id="{B0A73842-23F1-7445-825B-E3A16E3AE0F1}" type="slidenum">
              <a:rPr lang="en-US">
                <a:solidFill>
                  <a:schemeClr val="bg1">
                    <a:lumMod val="50000"/>
                  </a:schemeClr>
                </a:solidFill>
              </a:rPr>
              <a:pPr defTabSz="914400">
                <a:spcAft>
                  <a:spcPts val="600"/>
                </a:spcAft>
              </a:pPr>
              <a:t>20</a:t>
            </a:fld>
            <a:endParaRPr lang="en-US">
              <a:solidFill>
                <a:schemeClr val="bg1">
                  <a:lumMod val="50000"/>
                </a:schemeClr>
              </a:solidFill>
            </a:endParaRPr>
          </a:p>
        </p:txBody>
      </p:sp>
      <p:sp>
        <p:nvSpPr>
          <p:cNvPr id="6" name="TextBox 5">
            <a:extLst>
              <a:ext uri="{FF2B5EF4-FFF2-40B4-BE49-F238E27FC236}">
                <a16:creationId xmlns:a16="http://schemas.microsoft.com/office/drawing/2014/main" id="{E6D5CEFB-F479-D34A-ADC0-850E129C5BE3}"/>
              </a:ext>
            </a:extLst>
          </p:cNvPr>
          <p:cNvSpPr txBox="1"/>
          <p:nvPr/>
        </p:nvSpPr>
        <p:spPr>
          <a:xfrm>
            <a:off x="3877678" y="1436414"/>
            <a:ext cx="4856417" cy="4708981"/>
          </a:xfrm>
          <a:prstGeom prst="rect">
            <a:avLst/>
          </a:prstGeom>
          <a:noFill/>
        </p:spPr>
        <p:txBody>
          <a:bodyPr wrap="square" rtlCol="0">
            <a:spAutoFit/>
          </a:bodyPr>
          <a:lstStyle/>
          <a:p>
            <a:pPr algn="just"/>
            <a:r>
              <a:rPr lang="bg" sz="2000" dirty="0">
                <a:latin typeface="Calibri" panose="020F0502020204030204" pitchFamily="34" charset="0"/>
                <a:cs typeface="Calibri" panose="020F0502020204030204" pitchFamily="34" charset="0"/>
              </a:rPr>
              <a:t>Лизингови продукти:</a:t>
            </a:r>
          </a:p>
          <a:p>
            <a:pPr algn="just"/>
            <a:r>
              <a:rPr lang="bg" sz="2000" dirty="0">
                <a:latin typeface="Calibri" panose="020F0502020204030204" pitchFamily="34" charset="0"/>
                <a:cs typeface="Calibri" panose="020F0502020204030204" pitchFamily="34" charset="0"/>
              </a:rPr>
              <a:t>Финансов лизинг (класически):</a:t>
            </a:r>
          </a:p>
          <a:p>
            <a:pPr marL="342900" indent="-342900" algn="just">
              <a:buFont typeface="+mj-lt"/>
              <a:buAutoNum type="arabicPeriod"/>
            </a:pPr>
            <a:r>
              <a:rPr lang="bg" sz="2000" dirty="0">
                <a:latin typeface="Calibri" panose="020F0502020204030204" pitchFamily="34" charset="0"/>
                <a:cs typeface="Calibri" panose="020F0502020204030204" pitchFamily="34" charset="0"/>
              </a:rPr>
              <a:t>Лизинг на фиксирано оборудване.</a:t>
            </a:r>
          </a:p>
          <a:p>
            <a:pPr marL="342900" indent="-342900" algn="just">
              <a:buFont typeface="+mj-lt"/>
              <a:buAutoNum type="arabicPeriod"/>
            </a:pPr>
            <a:r>
              <a:rPr lang="bg" sz="2000" dirty="0">
                <a:latin typeface="Calibri" panose="020F0502020204030204" pitchFamily="34" charset="0"/>
                <a:cs typeface="Calibri" panose="020F0502020204030204" pitchFamily="34" charset="0"/>
              </a:rPr>
              <a:t>Лизинг на недвижими имоти.</a:t>
            </a:r>
          </a:p>
          <a:p>
            <a:pPr marL="342900" indent="-342900" algn="just">
              <a:buFont typeface="+mj-lt"/>
              <a:buAutoNum type="arabicPeriod"/>
            </a:pPr>
            <a:r>
              <a:rPr lang="bg" sz="2000" dirty="0">
                <a:latin typeface="Calibri" panose="020F0502020204030204" pitchFamily="34" charset="0"/>
                <a:cs typeface="Calibri" panose="020F0502020204030204" pitchFamily="34" charset="0"/>
              </a:rPr>
              <a:t>Продажба и обратно наемане на имоти. – Продажбата и обратният лизинг позволява на бизнеса да се възползва от значителни средства, които остават обвързани в дълготрайни активи. По същество, това е инструмент за рефинансиране на дълготрайните активи, притежавани от компанията.</a:t>
            </a:r>
          </a:p>
          <a:p>
            <a:pPr marL="342900" indent="-342900" algn="just">
              <a:buFont typeface="+mj-lt"/>
              <a:buAutoNum type="arabicPeriod"/>
            </a:pPr>
            <a:r>
              <a:rPr lang="bg" sz="2000" dirty="0">
                <a:latin typeface="Calibri" panose="020F0502020204030204" pitchFamily="34" charset="0"/>
                <a:cs typeface="Calibri" panose="020F0502020204030204" pitchFamily="34" charset="0"/>
              </a:rPr>
              <a:t>Продажба и обратен лизинг на оборудване. – Оперативен лизинг (отнася се основно за автомобили).</a:t>
            </a:r>
            <a:endParaRPr lang="en-US"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CBD8EBA-618D-4719-E551-81797816F84E}"/>
              </a:ext>
            </a:extLst>
          </p:cNvPr>
          <p:cNvSpPr txBox="1"/>
          <p:nvPr/>
        </p:nvSpPr>
        <p:spPr>
          <a:xfrm>
            <a:off x="1298028" y="1733471"/>
            <a:ext cx="4572000" cy="369332"/>
          </a:xfrm>
          <a:prstGeom prst="rect">
            <a:avLst/>
          </a:prstGeom>
          <a:noFill/>
        </p:spPr>
        <p:txBody>
          <a:bodyPr wrap="square">
            <a:spAutoFit/>
          </a:bodyPr>
          <a:lstStyle/>
          <a:p>
            <a:r>
              <a:rPr lang="bg" sz="1800" b="1" dirty="0">
                <a:latin typeface="Calibri" panose="020F0502020204030204" pitchFamily="34" charset="0"/>
                <a:cs typeface="Calibri" panose="020F0502020204030204" pitchFamily="34" charset="0"/>
              </a:rPr>
              <a:t>2. Лизинг</a:t>
            </a:r>
            <a:endParaRPr lang="en-GR" dirty="0"/>
          </a:p>
        </p:txBody>
      </p:sp>
    </p:spTree>
    <p:extLst>
      <p:ext uri="{BB962C8B-B14F-4D97-AF65-F5344CB8AC3E}">
        <p14:creationId xmlns:p14="http://schemas.microsoft.com/office/powerpoint/2010/main" val="3970309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F3A731-A897-5744-819E-A7E66D884F42}"/>
              </a:ext>
            </a:extLst>
          </p:cNvPr>
          <p:cNvPicPr>
            <a:picLocks noChangeAspect="1"/>
          </p:cNvPicPr>
          <p:nvPr/>
        </p:nvPicPr>
        <p:blipFill rotWithShape="1">
          <a:blip r:embed="rId2"/>
          <a:srcRect l="34132" r="32287"/>
          <a:stretch/>
        </p:blipFill>
        <p:spPr>
          <a:xfrm>
            <a:off x="0" y="0"/>
            <a:ext cx="1998892" cy="2665189"/>
          </a:xfrm>
          <a:custGeom>
            <a:avLst/>
            <a:gdLst/>
            <a:ahLst/>
            <a:cxnLst/>
            <a:rect l="l" t="t" r="r" b="b"/>
            <a:pathLst>
              <a:path w="2255084" h="2255084">
                <a:moveTo>
                  <a:pt x="1127542" y="0"/>
                </a:moveTo>
                <a:cubicBezTo>
                  <a:pt x="1750266" y="0"/>
                  <a:pt x="2255084" y="504818"/>
                  <a:pt x="2255084" y="1127542"/>
                </a:cubicBezTo>
                <a:cubicBezTo>
                  <a:pt x="2255084" y="1750266"/>
                  <a:pt x="1750266" y="2255084"/>
                  <a:pt x="1127542" y="2255084"/>
                </a:cubicBezTo>
                <a:cubicBezTo>
                  <a:pt x="504818" y="2255084"/>
                  <a:pt x="0" y="1750266"/>
                  <a:pt x="0" y="1127542"/>
                </a:cubicBezTo>
                <a:cubicBezTo>
                  <a:pt x="0" y="504818"/>
                  <a:pt x="504818" y="0"/>
                  <a:pt x="1127542" y="0"/>
                </a:cubicBezTo>
                <a:close/>
              </a:path>
            </a:pathLst>
          </a:custGeom>
        </p:spPr>
      </p:pic>
      <p:sp>
        <p:nvSpPr>
          <p:cNvPr id="2" name="Title 1"/>
          <p:cNvSpPr>
            <a:spLocks noGrp="1"/>
          </p:cNvSpPr>
          <p:nvPr>
            <p:ph type="title"/>
          </p:nvPr>
        </p:nvSpPr>
        <p:spPr>
          <a:xfrm>
            <a:off x="379934" y="2407531"/>
            <a:ext cx="3023856" cy="3053052"/>
          </a:xfrm>
        </p:spPr>
        <p:txBody>
          <a:bodyPr>
            <a:noAutofit/>
          </a:bodyPr>
          <a:lstStyle/>
          <a:p>
            <a:pPr>
              <a:lnSpc>
                <a:spcPct val="90000"/>
              </a:lnSpc>
            </a:pPr>
            <a:r>
              <a:rPr lang="bg" sz="2800" b="1" dirty="0">
                <a:solidFill>
                  <a:schemeClr val="tx1"/>
                </a:solidFill>
                <a:latin typeface="Calibri" panose="020F0502020204030204" pitchFamily="34" charset="0"/>
                <a:cs typeface="Calibri" panose="020F0502020204030204" pitchFamily="34" charset="0"/>
              </a:rPr>
              <a:t>1 . Бизнес ангели </a:t>
            </a:r>
            <a:br>
              <a:rPr lang="el-GR" sz="2800" dirty="0">
                <a:solidFill>
                  <a:schemeClr val="tx1"/>
                </a:solidFill>
                <a:latin typeface="Calibri" panose="020F0502020204030204" pitchFamily="34" charset="0"/>
                <a:cs typeface="Calibri" panose="020F0502020204030204" pitchFamily="34" charset="0"/>
              </a:rPr>
            </a:br>
            <a:endParaRPr lang="en-US" sz="2800"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783724" y="1237749"/>
            <a:ext cx="5078575" cy="5392617"/>
          </a:xfrm>
        </p:spPr>
        <p:txBody>
          <a:bodyPr>
            <a:normAutofit/>
          </a:bodyPr>
          <a:lstStyle/>
          <a:p>
            <a:pPr marL="0" indent="0">
              <a:lnSpc>
                <a:spcPct val="90000"/>
              </a:lnSpc>
              <a:buNone/>
            </a:pPr>
            <a:r>
              <a:rPr lang="bg" sz="2400" dirty="0"/>
              <a:t>„Ангели инвеститори“ са финансово стабилни лица, които инвестират във висококачествени предприятия в замяна на дялово участие.</a:t>
            </a:r>
          </a:p>
          <a:p>
            <a:pPr marL="0" indent="0" algn="just">
              <a:lnSpc>
                <a:spcPct val="90000"/>
              </a:lnSpc>
              <a:buNone/>
            </a:pPr>
            <a:r>
              <a:rPr lang="bg" sz="2400" dirty="0"/>
              <a:t>Те са частни инвеститори, които инвестират пари и имат време, опит и ноу-хау в малки и средни предприятия, които показват перспективи за растеж и обикновено са хора с опит в управлението и организацията на бизнеса и маркетинга.</a:t>
            </a:r>
          </a:p>
          <a:p>
            <a:pPr marL="0" indent="0" algn="just">
              <a:lnSpc>
                <a:spcPct val="90000"/>
              </a:lnSpc>
              <a:buNone/>
            </a:pPr>
            <a:r>
              <a:rPr lang="bg" sz="2400" dirty="0"/>
              <a:t>Те идват в първата фаза от развитието на компанията и са интелигентни фондове.</a:t>
            </a:r>
            <a:endParaRPr lang="el-GR" sz="1800" dirty="0">
              <a:cs typeface="Calibri" panose="020F0502020204030204" pitchFamily="34" charset="0"/>
            </a:endParaRPr>
          </a:p>
          <a:p>
            <a:pPr marL="0" indent="0">
              <a:lnSpc>
                <a:spcPct val="90000"/>
              </a:lnSpc>
              <a:buNone/>
            </a:pPr>
            <a:endParaRPr lang="en-US" sz="1800" dirty="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a:solidFill>
                  <a:schemeClr val="bg1"/>
                </a:solidFill>
              </a:rPr>
              <a:pPr>
                <a:spcAft>
                  <a:spcPts val="600"/>
                </a:spcAft>
              </a:pPr>
              <a:t>21</a:t>
            </a:fld>
            <a:endParaRPr lang="en-US">
              <a:solidFill>
                <a:schemeClr val="bg1"/>
              </a:solidFill>
            </a:endParaRPr>
          </a:p>
        </p:txBody>
      </p:sp>
      <p:sp>
        <p:nvSpPr>
          <p:cNvPr id="9" name="TextBox 8">
            <a:extLst>
              <a:ext uri="{FF2B5EF4-FFF2-40B4-BE49-F238E27FC236}">
                <a16:creationId xmlns:a16="http://schemas.microsoft.com/office/drawing/2014/main" id="{C224DB9C-B9B7-E443-ADD7-F29A2B7BA6D1}"/>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bg" sz="800" dirty="0" err="1">
                <a:latin typeface="Calibri" panose="020F0502020204030204" pitchFamily="34" charset="0"/>
              </a:rPr>
              <a:t>Πηγ ή </a:t>
            </a:r>
            <a:r>
              <a:rPr lang="bg" sz="800" dirty="0">
                <a:latin typeface="Calibri" panose="020F0502020204030204" pitchFamily="34" charset="0"/>
              </a:rPr>
              <a:t>: </a:t>
            </a:r>
            <a:r>
              <a:rPr lang="bg" sz="800" dirty="0">
                <a:latin typeface="Calibri" panose="020F0502020204030204" pitchFamily="34" charset="0"/>
                <a:hlinkClick r:id="rId3"/>
              </a:rPr>
              <a:t>https://kalo.gov.gr/wp-content/uploads/2019/05/11.-%CE%9C%CE%9F%CE%A1%CE%A6%CE%95%CE%A3 -%CE%A7%CE%A1%CE%97%CE%9C%CE%91%CE%A4%CE%9F%CE%94%CE%9F%CE%A4%CE%97%CE%A3% CE%97%CE%A3-%CE%A0%CE%9F%CE%9B%CE%A5-%CE%9C%CE%99%CE%9A%CE%A1%CE%A9%CE%9D- %CE%9C%CE%9C%CE%95.pdf</a:t>
            </a:r>
            <a:endParaRPr lang="en-GR" sz="800" dirty="0">
              <a:latin typeface="Calibri" panose="020F0502020204030204" pitchFamily="34" charset="0"/>
            </a:endParaRPr>
          </a:p>
        </p:txBody>
      </p:sp>
      <p:sp>
        <p:nvSpPr>
          <p:cNvPr id="4" name="Rectangle 3">
            <a:extLst>
              <a:ext uri="{FF2B5EF4-FFF2-40B4-BE49-F238E27FC236}">
                <a16:creationId xmlns:a16="http://schemas.microsoft.com/office/drawing/2014/main" id="{8D027E98-5768-5277-397C-0D554B02FAFC}"/>
              </a:ext>
            </a:extLst>
          </p:cNvPr>
          <p:cNvSpPr/>
          <p:nvPr/>
        </p:nvSpPr>
        <p:spPr>
          <a:xfrm>
            <a:off x="2148078" y="162523"/>
            <a:ext cx="6869798" cy="584775"/>
          </a:xfrm>
          <a:prstGeom prst="rect">
            <a:avLst/>
          </a:prstGeom>
        </p:spPr>
        <p:txBody>
          <a:bodyPr wrap="square">
            <a:spAutoFit/>
          </a:bodyPr>
          <a:lstStyle/>
          <a:p>
            <a:r>
              <a:rPr lang="bg" sz="3200" dirty="0">
                <a:latin typeface="Calibri" panose="020F0502020204030204" pitchFamily="34" charset="0"/>
                <a:cs typeface="Calibri" panose="020F0502020204030204" pitchFamily="34" charset="0"/>
              </a:rPr>
              <a:t>В. Съвременни тенденции във формите на финансиране</a:t>
            </a:r>
            <a:endParaRPr lang="en-G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9843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E04A8AA-2E13-4BCD-84F7-DD7BFC19AB9D}"/>
              </a:ext>
            </a:extLst>
          </p:cNvPr>
          <p:cNvSpPr/>
          <p:nvPr/>
        </p:nvSpPr>
        <p:spPr>
          <a:xfrm>
            <a:off x="429209" y="409549"/>
            <a:ext cx="8360228" cy="1200329"/>
          </a:xfrm>
          <a:prstGeom prst="rect">
            <a:avLst/>
          </a:prstGeom>
        </p:spPr>
        <p:txBody>
          <a:bodyPr wrap="square">
            <a:spAutoFit/>
          </a:bodyPr>
          <a:lstStyle/>
          <a:p>
            <a:pPr algn="ctr"/>
            <a:r>
              <a:rPr lang="bg" dirty="0">
                <a:latin typeface="Calibri" panose="020F0502020204030204" pitchFamily="34" charset="0"/>
                <a:cs typeface="Calibri" panose="020F0502020204030204" pitchFamily="34" charset="0"/>
              </a:rPr>
              <a:t>Инвестициите на ранен етап в Европа продължават да нарастват средно на тримесечие. През първото тримесечие на 2015 г. инвестициите на AИ надхвърлиха 400 милиона (евро), докато през второто тримесечие на 2018 г. тази сума достигна 2 милиарда (евро) за тримесечието.</a:t>
            </a:r>
            <a:endParaRPr lang="el-GR"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3" name="Εικόνα 2">
            <a:extLst>
              <a:ext uri="{FF2B5EF4-FFF2-40B4-BE49-F238E27FC236}">
                <a16:creationId xmlns:a16="http://schemas.microsoft.com/office/drawing/2014/main" id="{DD301ABB-FAC2-41A0-8157-0BC8A08D3B0C}"/>
              </a:ext>
            </a:extLst>
          </p:cNvPr>
          <p:cNvPicPr>
            <a:picLocks noChangeAspect="1"/>
          </p:cNvPicPr>
          <p:nvPr/>
        </p:nvPicPr>
        <p:blipFill>
          <a:blip r:embed="rId2"/>
          <a:stretch>
            <a:fillRect/>
          </a:stretch>
        </p:blipFill>
        <p:spPr>
          <a:xfrm>
            <a:off x="1377387" y="1572915"/>
            <a:ext cx="6620719" cy="4689014"/>
          </a:xfrm>
          <a:prstGeom prst="rect">
            <a:avLst/>
          </a:prstGeom>
        </p:spPr>
      </p:pic>
    </p:spTree>
    <p:extLst>
      <p:ext uri="{BB962C8B-B14F-4D97-AF65-F5344CB8AC3E}">
        <p14:creationId xmlns:p14="http://schemas.microsoft.com/office/powerpoint/2010/main" val="3644910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A593B5C-7B1D-4815-822B-48B1700CA21B}"/>
              </a:ext>
            </a:extLst>
          </p:cNvPr>
          <p:cNvPicPr>
            <a:picLocks noChangeAspect="1"/>
          </p:cNvPicPr>
          <p:nvPr/>
        </p:nvPicPr>
        <p:blipFill>
          <a:blip r:embed="rId2"/>
          <a:stretch>
            <a:fillRect/>
          </a:stretch>
        </p:blipFill>
        <p:spPr>
          <a:xfrm>
            <a:off x="1685382" y="940985"/>
            <a:ext cx="6143625" cy="5114925"/>
          </a:xfrm>
          <a:prstGeom prst="rect">
            <a:avLst/>
          </a:prstGeom>
        </p:spPr>
      </p:pic>
    </p:spTree>
    <p:extLst>
      <p:ext uri="{BB962C8B-B14F-4D97-AF65-F5344CB8AC3E}">
        <p14:creationId xmlns:p14="http://schemas.microsoft.com/office/powerpoint/2010/main" val="514907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7588" y="396117"/>
            <a:ext cx="3912879" cy="1158857"/>
          </a:xfrm>
        </p:spPr>
        <p:txBody>
          <a:bodyPr anchor="b">
            <a:normAutofit/>
          </a:bodyPr>
          <a:lstStyle/>
          <a:p>
            <a:pPr>
              <a:lnSpc>
                <a:spcPct val="90000"/>
              </a:lnSpc>
            </a:pPr>
            <a:r>
              <a:rPr lang="bg" sz="2100" b="1" dirty="0">
                <a:solidFill>
                  <a:schemeClr val="bg1"/>
                </a:solidFill>
              </a:rPr>
              <a:t>2. Бизнес инкубатори</a:t>
            </a:r>
            <a:br>
              <a:rPr lang="el-GR" sz="2100" dirty="0">
                <a:solidFill>
                  <a:schemeClr val="bg1"/>
                </a:solidFill>
                <a:cs typeface="Calibri" panose="020F0502020204030204" pitchFamily="34" charset="0"/>
              </a:rPr>
            </a:br>
            <a:endParaRPr lang="en-US" sz="2100" dirty="0">
              <a:solidFill>
                <a:schemeClr val="bg1"/>
              </a:solidFill>
              <a:cs typeface="Calibri" panose="020F0502020204030204" pitchFamily="34" charset="0"/>
            </a:endParaRPr>
          </a:p>
        </p:txBody>
      </p:sp>
      <p:sp>
        <p:nvSpPr>
          <p:cNvPr id="3" name="Content Placeholder 2"/>
          <p:cNvSpPr>
            <a:spLocks noGrp="1"/>
          </p:cNvSpPr>
          <p:nvPr>
            <p:ph idx="1"/>
          </p:nvPr>
        </p:nvSpPr>
        <p:spPr>
          <a:xfrm>
            <a:off x="4467586" y="1747592"/>
            <a:ext cx="4153679" cy="4351338"/>
          </a:xfrm>
        </p:spPr>
        <p:txBody>
          <a:bodyPr>
            <a:normAutofit fontScale="70000" lnSpcReduction="20000"/>
          </a:bodyPr>
          <a:lstStyle/>
          <a:p>
            <a:pPr marL="0" indent="0" algn="just">
              <a:buNone/>
            </a:pPr>
            <a:r>
              <a:rPr lang="bg" sz="2000" dirty="0">
                <a:cs typeface="Calibri" panose="020F0502020204030204" pitchFamily="34" charset="0"/>
              </a:rPr>
              <a:t>Бизнес инкубаторите са компании, които подпомагат стартиращи фирми с перспективи за бърз растеж:</a:t>
            </a:r>
            <a:endParaRPr lang="el-GR" sz="1500" dirty="0">
              <a:cs typeface="Calibri" panose="020F0502020204030204" pitchFamily="34" charset="0"/>
            </a:endParaRPr>
          </a:p>
          <a:p>
            <a:pPr algn="just"/>
            <a:r>
              <a:rPr lang="bg" sz="2000" dirty="0">
                <a:cs typeface="Calibri" panose="020F0502020204030204" pitchFamily="34" charset="0"/>
              </a:rPr>
              <a:t>поддържащи функции, финансиране (в по-малка степен от съответното предлагано от РК),</a:t>
            </a:r>
          </a:p>
          <a:p>
            <a:pPr algn="just"/>
            <a:r>
              <a:rPr lang="bg" sz="2000" dirty="0">
                <a:cs typeface="Calibri" panose="020F0502020204030204" pitchFamily="34" charset="0"/>
              </a:rPr>
              <a:t>бизнес помещения и оборудване (като сградни съоръжения, мебели, компютри, телефони, достъп до интернет)</a:t>
            </a:r>
          </a:p>
          <a:p>
            <a:pPr algn="just"/>
            <a:r>
              <a:rPr lang="bg" sz="2000" dirty="0">
                <a:cs typeface="Calibri" panose="020F0502020204030204" pitchFamily="34" charset="0"/>
              </a:rPr>
              <a:t>секретарски услуги</a:t>
            </a:r>
          </a:p>
          <a:p>
            <a:pPr algn="just"/>
            <a:r>
              <a:rPr lang="bg" sz="2000" dirty="0">
                <a:cs typeface="Calibri" panose="020F0502020204030204" pitchFamily="34" charset="0"/>
              </a:rPr>
              <a:t>консултантски услуги и подкрепа (като например по въпроси на данъчното облагане, счетоводството, правни въпроси, ИТ, персонала)</a:t>
            </a:r>
          </a:p>
          <a:p>
            <a:pPr algn="just"/>
            <a:r>
              <a:rPr lang="bg" sz="2000" dirty="0">
                <a:cs typeface="Calibri" panose="020F0502020204030204" pitchFamily="34" charset="0"/>
              </a:rPr>
              <a:t>мрежа от контакти с клиенти и доставчици</a:t>
            </a:r>
          </a:p>
          <a:p>
            <a:pPr marL="0" indent="0" algn="just">
              <a:buNone/>
            </a:pPr>
            <a:r>
              <a:rPr lang="bg" sz="2000" dirty="0"/>
              <a:t>и в замяна получава процент от акционерния капитал и/или плащания от новоучреденото дружество.</a:t>
            </a:r>
            <a:endParaRPr lang="en-US" sz="1500" i="1" dirty="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a:solidFill>
                  <a:schemeClr val="bg1"/>
                </a:solidFill>
              </a:rPr>
              <a:pPr>
                <a:spcAft>
                  <a:spcPts val="600"/>
                </a:spcAft>
              </a:pPr>
              <a:t>24</a:t>
            </a:fld>
            <a:endParaRPr lang="en-US">
              <a:solidFill>
                <a:schemeClr val="bg1"/>
              </a:solidFill>
            </a:endParaRPr>
          </a:p>
        </p:txBody>
      </p:sp>
      <p:pic>
        <p:nvPicPr>
          <p:cNvPr id="6" name="Picture 5">
            <a:extLst>
              <a:ext uri="{FF2B5EF4-FFF2-40B4-BE49-F238E27FC236}">
                <a16:creationId xmlns:a16="http://schemas.microsoft.com/office/drawing/2014/main" id="{B231BFAE-3242-A644-831E-9DEEE510AE51}"/>
              </a:ext>
            </a:extLst>
          </p:cNvPr>
          <p:cNvPicPr>
            <a:picLocks noChangeAspect="1"/>
          </p:cNvPicPr>
          <p:nvPr/>
        </p:nvPicPr>
        <p:blipFill rotWithShape="1">
          <a:blip r:embed="rId2"/>
          <a:srcRect l="28629" r="15006"/>
          <a:stretch/>
        </p:blipFill>
        <p:spPr>
          <a:xfrm>
            <a:off x="522734" y="2236813"/>
            <a:ext cx="3376604" cy="4074459"/>
          </a:xfrm>
          <a:prstGeom prst="rect">
            <a:avLst/>
          </a:prstGeom>
        </p:spPr>
      </p:pic>
      <p:sp>
        <p:nvSpPr>
          <p:cNvPr id="9" name="TextBox 8">
            <a:extLst>
              <a:ext uri="{FF2B5EF4-FFF2-40B4-BE49-F238E27FC236}">
                <a16:creationId xmlns:a16="http://schemas.microsoft.com/office/drawing/2014/main" id="{29348FD7-A8ED-E643-9D04-0D270F66E15C}"/>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bg" sz="800" dirty="0" err="1">
                <a:latin typeface="Calibri" panose="020F0502020204030204" pitchFamily="34" charset="0"/>
              </a:rPr>
              <a:t>Πηγ ή </a:t>
            </a:r>
            <a:r>
              <a:rPr lang="bg" sz="800" dirty="0">
                <a:latin typeface="Calibri" panose="020F0502020204030204" pitchFamily="34" charset="0"/>
              </a:rPr>
              <a:t>: </a:t>
            </a:r>
            <a:r>
              <a:rPr lang="bg" sz="800" dirty="0">
                <a:latin typeface="Calibri" panose="020F0502020204030204" pitchFamily="34" charset="0"/>
                <a:hlinkClick r:id="rId3"/>
              </a:rPr>
              <a:t>https://kalo.gov.gr/wp-content/uploads/2019/05/11.-%CE%9C%CE%9F%CE%A1%CE%A6%CE%95%CE%A3 -%CE%A7%CE%A1%CE%97%CE%9C%CE%91%CE%A4%CE%9F%CE%94%CE%9F%CE%A4%CE%97%CE%A3% CE%97%CE%A3-%CE%A0%CE%9F%CE%9B%CE%A5-%CE%9C%CE%99%CE%9A%CE%A1%CE%A9%CE%9D- %CE%9C%CE%9C%CE%95.pdf</a:t>
            </a:r>
            <a:endParaRPr lang="en-GR" sz="800" dirty="0">
              <a:latin typeface="Calibri" panose="020F0502020204030204" pitchFamily="34" charset="0"/>
            </a:endParaRPr>
          </a:p>
        </p:txBody>
      </p:sp>
      <p:sp>
        <p:nvSpPr>
          <p:cNvPr id="7" name="TextBox 6">
            <a:extLst>
              <a:ext uri="{FF2B5EF4-FFF2-40B4-BE49-F238E27FC236}">
                <a16:creationId xmlns:a16="http://schemas.microsoft.com/office/drawing/2014/main" id="{338F42AC-DCCA-4D85-6A5C-6964EA96D179}"/>
              </a:ext>
            </a:extLst>
          </p:cNvPr>
          <p:cNvSpPr txBox="1"/>
          <p:nvPr/>
        </p:nvSpPr>
        <p:spPr>
          <a:xfrm>
            <a:off x="732077" y="1713593"/>
            <a:ext cx="2421670" cy="523220"/>
          </a:xfrm>
          <a:prstGeom prst="rect">
            <a:avLst/>
          </a:prstGeom>
          <a:noFill/>
        </p:spPr>
        <p:txBody>
          <a:bodyPr wrap="square" rtlCol="0">
            <a:spAutoFit/>
          </a:bodyPr>
          <a:lstStyle/>
          <a:p>
            <a:r>
              <a:rPr lang="bg" sz="2800" b="1" dirty="0">
                <a:latin typeface="Calibri" panose="020F0502020204030204" pitchFamily="34" charset="0"/>
                <a:cs typeface="Calibri" panose="020F0502020204030204" pitchFamily="34" charset="0"/>
              </a:rPr>
              <a:t>2. Инкубатори</a:t>
            </a:r>
            <a:endParaRPr lang="en-G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6883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192" y="4767072"/>
            <a:ext cx="4945641" cy="1625210"/>
          </a:xfrm>
        </p:spPr>
        <p:txBody>
          <a:bodyPr>
            <a:normAutofit fontScale="90000"/>
          </a:bodyPr>
          <a:lstStyle/>
          <a:p>
            <a:pPr algn="r">
              <a:lnSpc>
                <a:spcPct val="90000"/>
              </a:lnSpc>
            </a:pPr>
            <a:r>
              <a:rPr lang="bg" sz="3700" b="1" dirty="0">
                <a:solidFill>
                  <a:srgbClr val="FFFFFF"/>
                </a:solidFill>
              </a:rPr>
              <a:t>3. Επιχειρηματικοί Επιταχυντές ( Бизнес ускорители)</a:t>
            </a:r>
            <a:endParaRPr lang="en-US" sz="3700" dirty="0">
              <a:solidFill>
                <a:srgbClr val="FFFFFF"/>
              </a:solidFill>
              <a:cs typeface="Calibri" panose="020F0502020204030204" pitchFamily="34" charset="0"/>
            </a:endParaRPr>
          </a:p>
        </p:txBody>
      </p:sp>
      <p:sp>
        <p:nvSpPr>
          <p:cNvPr id="3" name="Content Placeholder 2"/>
          <p:cNvSpPr>
            <a:spLocks noGrp="1"/>
          </p:cNvSpPr>
          <p:nvPr>
            <p:ph idx="1"/>
          </p:nvPr>
        </p:nvSpPr>
        <p:spPr>
          <a:xfrm>
            <a:off x="5411755" y="917725"/>
            <a:ext cx="3732245" cy="4852362"/>
          </a:xfrm>
        </p:spPr>
        <p:txBody>
          <a:bodyPr anchor="ctr">
            <a:normAutofit fontScale="92500" lnSpcReduction="20000"/>
          </a:bodyPr>
          <a:lstStyle/>
          <a:p>
            <a:pPr marL="0" indent="0" algn="just">
              <a:buNone/>
            </a:pPr>
            <a:r>
              <a:rPr lang="bg" sz="2000" dirty="0">
                <a:cs typeface="Calibri" panose="020F0502020204030204" pitchFamily="34" charset="0"/>
              </a:rPr>
              <a:t>Моделът "бизнес ускорител" е модел за финансиране на бизнеса, който започва в САЩ и постепенно се разпространява в други страни.</a:t>
            </a:r>
          </a:p>
          <a:p>
            <a:pPr marL="0" indent="0" algn="just">
              <a:buNone/>
            </a:pPr>
            <a:r>
              <a:rPr lang="bg" sz="2000" dirty="0">
                <a:cs typeface="Calibri" panose="020F0502020204030204" pitchFamily="34" charset="0"/>
              </a:rPr>
              <a:t>Този нов модел заимства елементи от по-утвърдения модел на инкубатор, при който организация (частна или публична) предоставя на предприемачите известно финансиране, но най-вече осигурява бизнес насоки и инфраструктура за кратък период от време, обикновено от шест месеца до една година.</a:t>
            </a:r>
            <a:endParaRPr lang="en-US" sz="1600" i="1" dirty="0">
              <a:cs typeface="Calibri" panose="020F0502020204030204" pitchFamily="34" charset="0"/>
            </a:endParaRPr>
          </a:p>
        </p:txBody>
      </p:sp>
      <p:sp>
        <p:nvSpPr>
          <p:cNvPr id="5" name="Slide Number Placeholder 4"/>
          <p:cNvSpPr>
            <a:spLocks noGrp="1"/>
          </p:cNvSpPr>
          <p:nvPr>
            <p:ph type="sldNum" sz="quarter" idx="12"/>
          </p:nvPr>
        </p:nvSpPr>
        <p:spPr>
          <a:xfrm>
            <a:off x="7860293" y="6535157"/>
            <a:ext cx="730250" cy="274320"/>
          </a:xfrm>
        </p:spPr>
        <p:txBody>
          <a:bodyPr>
            <a:normAutofit/>
          </a:bodyPr>
          <a:lstStyle/>
          <a:p>
            <a:pPr>
              <a:spcAft>
                <a:spcPts val="600"/>
              </a:spcAft>
            </a:pPr>
            <a:fld id="{B0A73842-23F1-7445-825B-E3A16E3AE0F1}" type="slidenum">
              <a:rPr lang="en-US" sz="900">
                <a:solidFill>
                  <a:schemeClr val="tx1">
                    <a:lumMod val="50000"/>
                    <a:lumOff val="50000"/>
                  </a:schemeClr>
                </a:solidFill>
              </a:rPr>
              <a:pPr>
                <a:spcAft>
                  <a:spcPts val="600"/>
                </a:spcAft>
              </a:pPr>
              <a:t>25</a:t>
            </a:fld>
            <a:endParaRPr lang="en-US" sz="900">
              <a:solidFill>
                <a:schemeClr val="tx1">
                  <a:lumMod val="50000"/>
                  <a:lumOff val="50000"/>
                </a:schemeClr>
              </a:solidFill>
            </a:endParaRPr>
          </a:p>
        </p:txBody>
      </p:sp>
      <p:pic>
        <p:nvPicPr>
          <p:cNvPr id="4" name="Picture 3">
            <a:extLst>
              <a:ext uri="{FF2B5EF4-FFF2-40B4-BE49-F238E27FC236}">
                <a16:creationId xmlns:a16="http://schemas.microsoft.com/office/drawing/2014/main" id="{1ABA4402-5F54-5C41-9261-D3FBDCDC8D5D}"/>
              </a:ext>
            </a:extLst>
          </p:cNvPr>
          <p:cNvPicPr>
            <a:picLocks noChangeAspect="1"/>
          </p:cNvPicPr>
          <p:nvPr/>
        </p:nvPicPr>
        <p:blipFill rotWithShape="1">
          <a:blip r:embed="rId2"/>
          <a:srcRect r="822" b="1"/>
          <a:stretch/>
        </p:blipFill>
        <p:spPr>
          <a:xfrm>
            <a:off x="45104" y="2284890"/>
            <a:ext cx="5293729" cy="4107392"/>
          </a:xfrm>
          <a:prstGeom prst="rect">
            <a:avLst/>
          </a:prstGeom>
        </p:spPr>
      </p:pic>
      <p:sp>
        <p:nvSpPr>
          <p:cNvPr id="8" name="TextBox 7">
            <a:extLst>
              <a:ext uri="{FF2B5EF4-FFF2-40B4-BE49-F238E27FC236}">
                <a16:creationId xmlns:a16="http://schemas.microsoft.com/office/drawing/2014/main" id="{065C4589-266F-B245-BBFA-4B9CAE9E114C}"/>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bg" sz="800" dirty="0" err="1">
                <a:latin typeface="Calibri" panose="020F0502020204030204" pitchFamily="34" charset="0"/>
              </a:rPr>
              <a:t>Πηγ ή </a:t>
            </a:r>
            <a:r>
              <a:rPr lang="bg" sz="800" dirty="0">
                <a:latin typeface="Calibri" panose="020F0502020204030204" pitchFamily="34" charset="0"/>
              </a:rPr>
              <a:t>: </a:t>
            </a:r>
            <a:r>
              <a:rPr lang="bg" sz="800" dirty="0">
                <a:latin typeface="Calibri" panose="020F0502020204030204" pitchFamily="34" charset="0"/>
                <a:hlinkClick r:id="rId3"/>
              </a:rPr>
              <a:t>https://kalo.gov.gr/wp-content/uploads/2019/05/11.-%CE%9C%CE%9F%CE%A1%CE%A6%CE%95%CE%A3 -%CE%A7%CE%A1%CE%97%CE%9C%CE%91%CE%A4%CE%9F%CE%94%CE%9F%CE%A4%CE%97%CE%A3% CE%97%CE%A3-%CE%A0%CE%9F%CE%9B%CE%A5-%CE%9C%CE%99%CE%9A%CE%A1%CE%A9%CE%9D- %CE%9C%CE%9C%CE%95.pdf</a:t>
            </a:r>
            <a:endParaRPr lang="en-GR" sz="800" dirty="0">
              <a:latin typeface="Calibri" panose="020F0502020204030204" pitchFamily="34" charset="0"/>
            </a:endParaRPr>
          </a:p>
        </p:txBody>
      </p:sp>
      <p:sp>
        <p:nvSpPr>
          <p:cNvPr id="6" name="TextBox 5">
            <a:extLst>
              <a:ext uri="{FF2B5EF4-FFF2-40B4-BE49-F238E27FC236}">
                <a16:creationId xmlns:a16="http://schemas.microsoft.com/office/drawing/2014/main" id="{F4F040D2-0E79-283E-E92D-7CD4AD969230}"/>
              </a:ext>
            </a:extLst>
          </p:cNvPr>
          <p:cNvSpPr txBox="1"/>
          <p:nvPr/>
        </p:nvSpPr>
        <p:spPr>
          <a:xfrm>
            <a:off x="727670" y="1718359"/>
            <a:ext cx="2138342" cy="461665"/>
          </a:xfrm>
          <a:prstGeom prst="rect">
            <a:avLst/>
          </a:prstGeom>
          <a:noFill/>
        </p:spPr>
        <p:txBody>
          <a:bodyPr wrap="none" rtlCol="0">
            <a:spAutoFit/>
          </a:bodyPr>
          <a:lstStyle/>
          <a:p>
            <a:r>
              <a:rPr lang="bg" sz="2400" b="1" dirty="0">
                <a:latin typeface="Calibri" panose="020F0502020204030204" pitchFamily="34" charset="0"/>
                <a:cs typeface="Calibri" panose="020F0502020204030204" pitchFamily="34" charset="0"/>
              </a:rPr>
              <a:t>3. Ускорители</a:t>
            </a:r>
            <a:endParaRPr lang="en-G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98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731" y="1830387"/>
            <a:ext cx="3530753" cy="573253"/>
          </a:xfrm>
        </p:spPr>
        <p:txBody>
          <a:bodyPr anchor="b">
            <a:noAutofit/>
          </a:bodyPr>
          <a:lstStyle/>
          <a:p>
            <a:pPr>
              <a:lnSpc>
                <a:spcPct val="90000"/>
              </a:lnSpc>
            </a:pPr>
            <a:r>
              <a:rPr lang="bg" sz="2000" b="1" spc="0" dirty="0">
                <a:solidFill>
                  <a:schemeClr val="tx1"/>
                </a:solidFill>
              </a:rPr>
              <a:t>4 . Групово финансиране</a:t>
            </a:r>
            <a:endParaRPr lang="en-US" sz="2000" spc="0" dirty="0">
              <a:solidFill>
                <a:schemeClr val="tx1"/>
              </a:solidFill>
              <a:cs typeface="Calibri" panose="020F0502020204030204" pitchFamily="34" charset="0"/>
            </a:endParaRPr>
          </a:p>
        </p:txBody>
      </p:sp>
      <p:sp>
        <p:nvSpPr>
          <p:cNvPr id="3" name="Content Placeholder 2"/>
          <p:cNvSpPr>
            <a:spLocks noGrp="1"/>
          </p:cNvSpPr>
          <p:nvPr>
            <p:ph idx="1"/>
          </p:nvPr>
        </p:nvSpPr>
        <p:spPr>
          <a:xfrm>
            <a:off x="621292" y="2488774"/>
            <a:ext cx="2727630" cy="2334517"/>
          </a:xfrm>
        </p:spPr>
        <p:txBody>
          <a:bodyPr>
            <a:normAutofit fontScale="70000" lnSpcReduction="20000"/>
          </a:bodyPr>
          <a:lstStyle/>
          <a:p>
            <a:pPr marL="0" indent="0" algn="just">
              <a:buNone/>
            </a:pPr>
            <a:r>
              <a:rPr lang="bg" sz="2000" dirty="0"/>
              <a:t>Груповото финансиране е нов модел за финансиране на бизнеса, който до голяма степен е подобен на партньорско  кредитиране. При тази форма на финансиране предприемачите използват интернет, за да представят проектите си на потенциални бъдещи кредитори чрез онлайн платформа.</a:t>
            </a:r>
            <a:endParaRPr lang="el-GR" sz="7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6977269" y="6356350"/>
            <a:ext cx="1538081" cy="365125"/>
          </a:xfrm>
        </p:spPr>
        <p:txBody>
          <a:bodyPr>
            <a:normAutofit/>
          </a:bodyPr>
          <a:lstStyle/>
          <a:p>
            <a:pPr>
              <a:spcAft>
                <a:spcPts val="600"/>
              </a:spcAft>
            </a:pPr>
            <a:fld id="{B0A73842-23F1-7445-825B-E3A16E3AE0F1}" type="slidenum">
              <a:rPr lang="en-US">
                <a:solidFill>
                  <a:schemeClr val="bg1">
                    <a:lumMod val="50000"/>
                  </a:schemeClr>
                </a:solidFill>
              </a:rPr>
              <a:pPr>
                <a:spcAft>
                  <a:spcPts val="600"/>
                </a:spcAft>
              </a:pPr>
              <a:t>26</a:t>
            </a:fld>
            <a:endParaRPr lang="en-US">
              <a:solidFill>
                <a:schemeClr val="bg1">
                  <a:lumMod val="50000"/>
                </a:schemeClr>
              </a:solidFill>
            </a:endParaRPr>
          </a:p>
        </p:txBody>
      </p:sp>
      <p:pic>
        <p:nvPicPr>
          <p:cNvPr id="4" name="Picture 3">
            <a:extLst>
              <a:ext uri="{FF2B5EF4-FFF2-40B4-BE49-F238E27FC236}">
                <a16:creationId xmlns:a16="http://schemas.microsoft.com/office/drawing/2014/main" id="{A621053F-B540-8C4D-A4C4-D17CF37088F1}"/>
              </a:ext>
            </a:extLst>
          </p:cNvPr>
          <p:cNvPicPr>
            <a:picLocks noChangeAspect="1"/>
          </p:cNvPicPr>
          <p:nvPr/>
        </p:nvPicPr>
        <p:blipFill rotWithShape="1">
          <a:blip r:embed="rId2"/>
          <a:srcRect l="26423" r="29736" b="-1"/>
          <a:stretch/>
        </p:blipFill>
        <p:spPr>
          <a:xfrm>
            <a:off x="5050799" y="1940034"/>
            <a:ext cx="2331299" cy="2977931"/>
          </a:xfrm>
          <a:prstGeom prst="rect">
            <a:avLst/>
          </a:prstGeom>
        </p:spPr>
      </p:pic>
      <p:sp>
        <p:nvSpPr>
          <p:cNvPr id="8" name="Content Placeholder 2">
            <a:extLst>
              <a:ext uri="{FF2B5EF4-FFF2-40B4-BE49-F238E27FC236}">
                <a16:creationId xmlns:a16="http://schemas.microsoft.com/office/drawing/2014/main" id="{80281179-0956-F343-B2D1-AA23920BD7DA}"/>
              </a:ext>
            </a:extLst>
          </p:cNvPr>
          <p:cNvSpPr txBox="1">
            <a:spLocks/>
          </p:cNvSpPr>
          <p:nvPr/>
        </p:nvSpPr>
        <p:spPr>
          <a:xfrm>
            <a:off x="4937760" y="1830387"/>
            <a:ext cx="374904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l-GR" sz="1600" dirty="0">
              <a:latin typeface="Calibri" panose="020F0502020204030204" pitchFamily="34" charset="0"/>
            </a:endParaRPr>
          </a:p>
        </p:txBody>
      </p:sp>
      <p:sp>
        <p:nvSpPr>
          <p:cNvPr id="11" name="TextBox 10">
            <a:extLst>
              <a:ext uri="{FF2B5EF4-FFF2-40B4-BE49-F238E27FC236}">
                <a16:creationId xmlns:a16="http://schemas.microsoft.com/office/drawing/2014/main" id="{E8F50A82-F175-594D-9A57-6C5B8C326CBE}"/>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bg" sz="800" dirty="0" err="1">
                <a:latin typeface="Calibri" panose="020F0502020204030204" pitchFamily="34" charset="0"/>
              </a:rPr>
              <a:t>Πηγ ή </a:t>
            </a:r>
            <a:r>
              <a:rPr lang="bg" sz="800" dirty="0">
                <a:latin typeface="Calibri" panose="020F0502020204030204" pitchFamily="34" charset="0"/>
              </a:rPr>
              <a:t>: </a:t>
            </a:r>
            <a:r>
              <a:rPr lang="bg" sz="800" dirty="0">
                <a:latin typeface="Calibri" panose="020F0502020204030204" pitchFamily="34" charset="0"/>
                <a:hlinkClick r:id="rId3"/>
              </a:rPr>
              <a:t>https://kalo.gov.gr/wp-content/uploads/2019/05/11.-%CE%9C%CE%9F%CE%A1%CE%A6%CE%95%CE%A3 -%CE%A7%CE%A1%CE%97%CE%9C%CE%91%CE%A4%CE%9F%CE%94%CE%9F%CE%A4%CE%97%CE%A3% CE%97%CE%A3-%CE%A0%CE%9F%CE%9B%CE%A5-%CE%9C%CE%99%CE%9A%CE%A1%CE%A9%CE%9D- %CE%9C%CE%9C%CE%95.pdf</a:t>
            </a:r>
            <a:endParaRPr lang="en-GR" sz="800" dirty="0">
              <a:latin typeface="Calibri" panose="020F0502020204030204" pitchFamily="34" charset="0"/>
            </a:endParaRPr>
          </a:p>
        </p:txBody>
      </p:sp>
    </p:spTree>
    <p:extLst>
      <p:ext uri="{BB962C8B-B14F-4D97-AF65-F5344CB8AC3E}">
        <p14:creationId xmlns:p14="http://schemas.microsoft.com/office/powerpoint/2010/main" val="2192414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E151-9A0E-C642-888A-E7B9B02E883B}"/>
              </a:ext>
            </a:extLst>
          </p:cNvPr>
          <p:cNvSpPr>
            <a:spLocks noGrp="1"/>
          </p:cNvSpPr>
          <p:nvPr>
            <p:ph type="title"/>
          </p:nvPr>
        </p:nvSpPr>
        <p:spPr>
          <a:xfrm>
            <a:off x="343363" y="2633238"/>
            <a:ext cx="3261685" cy="1591523"/>
          </a:xfrm>
        </p:spPr>
        <p:txBody>
          <a:bodyPr vert="horz" lIns="91440" tIns="45720" rIns="91440" bIns="45720" rtlCol="0" anchor="b">
            <a:normAutofit/>
          </a:bodyPr>
          <a:lstStyle/>
          <a:p>
            <a:pPr defTabSz="914400">
              <a:lnSpc>
                <a:spcPct val="90000"/>
              </a:lnSpc>
            </a:pPr>
            <a:r>
              <a:rPr lang="bg" sz="3600" kern="1200" dirty="0">
                <a:solidFill>
                  <a:schemeClr val="tx1"/>
                </a:solidFill>
                <a:ea typeface="+mj-ea"/>
                <a:cs typeface="+mj-cs"/>
              </a:rPr>
              <a:t>Платформи за групово финансиране</a:t>
            </a:r>
            <a:endParaRPr lang="en-US" sz="4000" kern="1200" dirty="0">
              <a:solidFill>
                <a:schemeClr val="tx1"/>
              </a:solidFill>
              <a:ea typeface="+mj-ea"/>
              <a:cs typeface="+mj-cs"/>
            </a:endParaRPr>
          </a:p>
        </p:txBody>
      </p:sp>
      <p:sp>
        <p:nvSpPr>
          <p:cNvPr id="4" name="Slide Number Placeholder 3">
            <a:extLst>
              <a:ext uri="{FF2B5EF4-FFF2-40B4-BE49-F238E27FC236}">
                <a16:creationId xmlns:a16="http://schemas.microsoft.com/office/drawing/2014/main" id="{16D9879E-D537-8E43-8824-53623059A67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B0A73842-23F1-7445-825B-E3A16E3AE0F1}" type="slidenum">
              <a:rPr lang="en-US">
                <a:solidFill>
                  <a:schemeClr val="bg1">
                    <a:lumMod val="50000"/>
                  </a:schemeClr>
                </a:solidFill>
              </a:rPr>
              <a:pPr defTabSz="914400">
                <a:spcAft>
                  <a:spcPts val="600"/>
                </a:spcAft>
              </a:pPr>
              <a:t>27</a:t>
            </a:fld>
            <a:endParaRPr lang="en-US">
              <a:solidFill>
                <a:schemeClr val="bg1">
                  <a:lumMod val="50000"/>
                </a:schemeClr>
              </a:solidFill>
            </a:endParaRPr>
          </a:p>
        </p:txBody>
      </p:sp>
      <p:sp>
        <p:nvSpPr>
          <p:cNvPr id="3" name="TextBox 2">
            <a:extLst>
              <a:ext uri="{FF2B5EF4-FFF2-40B4-BE49-F238E27FC236}">
                <a16:creationId xmlns:a16="http://schemas.microsoft.com/office/drawing/2014/main" id="{26C8B293-CFA5-F24A-A876-610EE84BC1E2}"/>
              </a:ext>
            </a:extLst>
          </p:cNvPr>
          <p:cNvSpPr txBox="1"/>
          <p:nvPr/>
        </p:nvSpPr>
        <p:spPr>
          <a:xfrm>
            <a:off x="3865196" y="1582340"/>
            <a:ext cx="5062494" cy="5078313"/>
          </a:xfrm>
          <a:prstGeom prst="rect">
            <a:avLst/>
          </a:prstGeom>
          <a:noFill/>
        </p:spPr>
        <p:txBody>
          <a:bodyPr wrap="square" rtlCol="0">
            <a:spAutoFit/>
          </a:bodyPr>
          <a:lstStyle/>
          <a:p>
            <a:r>
              <a:rPr lang="bg" dirty="0">
                <a:latin typeface="Calibri" panose="020F0502020204030204" pitchFamily="34" charset="0"/>
                <a:cs typeface="Calibri" panose="020F0502020204030204" pitchFamily="34" charset="0"/>
              </a:rPr>
              <a:t>Предоставя акции на малки инвеститори, на рискови капиталисти  , финансиране под формата на заеми за потенциални стартиращи предприятия</a:t>
            </a:r>
          </a:p>
          <a:p>
            <a:endParaRPr lang="en-US" dirty="0">
              <a:latin typeface="Calibri" panose="020F0502020204030204" pitchFamily="34" charset="0"/>
              <a:cs typeface="Calibri" panose="020F0502020204030204" pitchFamily="34" charset="0"/>
            </a:endParaRPr>
          </a:p>
          <a:p>
            <a:r>
              <a:rPr lang="bg" dirty="0">
                <a:latin typeface="Calibri" panose="020F0502020204030204" pitchFamily="34" charset="0"/>
                <a:cs typeface="Calibri" panose="020F0502020204030204" pitchFamily="34" charset="0"/>
              </a:rPr>
              <a:t>Платформи за групово финансиране:</a:t>
            </a:r>
          </a:p>
          <a:p>
            <a:pPr marL="285750" indent="-285750">
              <a:buFont typeface="Wingdings" pitchFamily="2" charset="2"/>
              <a:buChar char="à"/>
            </a:pPr>
            <a:r>
              <a:rPr lang="bg" dirty="0">
                <a:latin typeface="Calibri" panose="020F0502020204030204" pitchFamily="34" charset="0"/>
                <a:cs typeface="Calibri" panose="020F0502020204030204" pitchFamily="34" charset="0"/>
              </a:rPr>
              <a:t>Kickstarter (всички видове аудитория, вече и в Гърция)</a:t>
            </a:r>
          </a:p>
          <a:p>
            <a:pPr marL="285750" indent="-285750">
              <a:buFont typeface="Wingdings" pitchFamily="2" charset="2"/>
              <a:buChar char="à"/>
            </a:pPr>
            <a:r>
              <a:rPr lang="bg" dirty="0">
                <a:latin typeface="Calibri" panose="020F0502020204030204" pitchFamily="34" charset="0"/>
                <a:cs typeface="Calibri" panose="020F0502020204030204" pitchFamily="34" charset="0"/>
              </a:rPr>
              <a:t>INDIEGOGO (най-добър като цяло)</a:t>
            </a:r>
          </a:p>
          <a:p>
            <a:pPr marL="285750" indent="-285750">
              <a:buFont typeface="Wingdings" pitchFamily="2" charset="2"/>
              <a:buChar char="à"/>
            </a:pPr>
            <a:r>
              <a:rPr lang="bg" dirty="0" err="1">
                <a:latin typeface="Calibri" panose="020F0502020204030204" pitchFamily="34" charset="0"/>
                <a:cs typeface="Calibri" panose="020F0502020204030204" pitchFamily="34" charset="0"/>
              </a:rPr>
              <a:t>SeedInvest </a:t>
            </a:r>
            <a:r>
              <a:rPr lang="bg" dirty="0">
                <a:latin typeface="Calibri" panose="020F0502020204030204" pitchFamily="34" charset="0"/>
                <a:cs typeface="Calibri" panose="020F0502020204030204" pitchFamily="34" charset="0"/>
              </a:rPr>
              <a:t>(най-доброто за стартиращи фирми)</a:t>
            </a:r>
          </a:p>
          <a:p>
            <a:pPr marL="285750" indent="-285750">
              <a:buFont typeface="Wingdings" pitchFamily="2" charset="2"/>
              <a:buChar char="à"/>
            </a:pPr>
            <a:r>
              <a:rPr lang="bg" dirty="0">
                <a:latin typeface="Calibri" panose="020F0502020204030204" pitchFamily="34" charset="0"/>
                <a:cs typeface="Calibri" panose="020F0502020204030204" pitchFamily="34" charset="0"/>
              </a:rPr>
              <a:t>ПРИЧИНИ (най-добро за нестопански организации)</a:t>
            </a:r>
          </a:p>
          <a:p>
            <a:pPr marL="285750" indent="-285750">
              <a:buFont typeface="Wingdings" pitchFamily="2" charset="2"/>
              <a:buChar char="à"/>
            </a:pPr>
            <a:r>
              <a:rPr lang="bg" dirty="0">
                <a:latin typeface="Calibri" panose="020F0502020204030204" pitchFamily="34" charset="0"/>
                <a:cs typeface="Calibri" panose="020F0502020204030204" pitchFamily="34" charset="0"/>
              </a:rPr>
              <a:t>Patreon (най-добро за творчески професионалисти)</a:t>
            </a:r>
          </a:p>
          <a:p>
            <a:pPr marL="285750" indent="-285750">
              <a:buFont typeface="Wingdings" pitchFamily="2" charset="2"/>
              <a:buChar char="à"/>
            </a:pPr>
            <a:r>
              <a:rPr lang="bg" dirty="0">
                <a:latin typeface="Calibri" panose="020F0502020204030204" pitchFamily="34" charset="0"/>
                <a:cs typeface="Calibri" panose="020F0502020204030204" pitchFamily="34" charset="0"/>
              </a:rPr>
              <a:t>Gofundme (най-добро за физически лица)</a:t>
            </a:r>
          </a:p>
          <a:p>
            <a:pPr marL="285750" indent="-285750">
              <a:buFont typeface="Wingdings" pitchFamily="2" charset="2"/>
              <a:buChar char="à"/>
            </a:pPr>
            <a:endParaRPr lang="en-GB" dirty="0">
              <a:latin typeface="Calibri" panose="020F0502020204030204" pitchFamily="34" charset="0"/>
              <a:cs typeface="Calibri" panose="020F0502020204030204" pitchFamily="34" charset="0"/>
            </a:endParaRPr>
          </a:p>
          <a:p>
            <a:pPr marL="285750" indent="-285750">
              <a:buFont typeface="Wingdings" pitchFamily="2" charset="2"/>
              <a:buChar char="à"/>
            </a:pPr>
            <a:endParaRPr lang="en-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665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4189" y="633046"/>
            <a:ext cx="3347717" cy="1314996"/>
          </a:xfrm>
        </p:spPr>
        <p:txBody>
          <a:bodyPr anchor="b">
            <a:normAutofit/>
          </a:bodyPr>
          <a:lstStyle/>
          <a:p>
            <a:pPr>
              <a:lnSpc>
                <a:spcPct val="90000"/>
              </a:lnSpc>
            </a:pPr>
            <a:r>
              <a:rPr lang="bg" b="1" dirty="0">
                <a:solidFill>
                  <a:schemeClr val="bg1"/>
                </a:solidFill>
              </a:rPr>
              <a:t>6. Άτυποι επενδυτές</a:t>
            </a:r>
            <a:endParaRPr lang="en-US" dirty="0">
              <a:solidFill>
                <a:schemeClr val="bg1"/>
              </a:solidFill>
              <a:cs typeface="Calibri" panose="020F0502020204030204" pitchFamily="34" charset="0"/>
            </a:endParaRPr>
          </a:p>
        </p:txBody>
      </p:sp>
      <p:sp>
        <p:nvSpPr>
          <p:cNvPr id="3" name="Content Placeholder 2"/>
          <p:cNvSpPr>
            <a:spLocks noGrp="1"/>
          </p:cNvSpPr>
          <p:nvPr>
            <p:ph idx="1"/>
          </p:nvPr>
        </p:nvSpPr>
        <p:spPr>
          <a:xfrm>
            <a:off x="3899338" y="1625904"/>
            <a:ext cx="5160686" cy="4044463"/>
          </a:xfrm>
        </p:spPr>
        <p:txBody>
          <a:bodyPr>
            <a:normAutofit fontScale="92500" lnSpcReduction="10000"/>
          </a:bodyPr>
          <a:lstStyle/>
          <a:p>
            <a:pPr marL="0" indent="0" algn="just">
              <a:buNone/>
            </a:pPr>
            <a:r>
              <a:rPr lang="bg" sz="2000" dirty="0"/>
              <a:t>Укрепването на предприемачеството чрез неформални инвестиции – приятели, роднини и дори колеги – се увеличи през последното десетилетие, поради невъзможността им да получат достъп до официално финансиране.</a:t>
            </a:r>
            <a:endParaRPr lang="el-GR" sz="1500" dirty="0">
              <a:latin typeface="Calibri" panose="020F0502020204030204" pitchFamily="34" charset="0"/>
              <a:cs typeface="Calibri" panose="020F0502020204030204" pitchFamily="34" charset="0"/>
            </a:endParaRPr>
          </a:p>
          <a:p>
            <a:pPr marL="0" indent="0" algn="just">
              <a:buNone/>
            </a:pPr>
            <a:br>
              <a:rPr lang="en-GB" sz="2000" dirty="0"/>
            </a:br>
            <a:r>
              <a:rPr lang="bg" sz="2000" b="0" i="0" dirty="0">
                <a:effectLst/>
                <a:latin typeface="arial" panose="020B0604020202020204" pitchFamily="34" charset="0"/>
              </a:rPr>
              <a:t>В случай на неофициално финансиране, предприемачите могат да осигурят на приятели или членове на семейството дял от капитала, или да им позволят да контролират участието си в бизнеса, като форма на изплащане на заетия капитал.</a:t>
            </a:r>
            <a:endParaRPr lang="el-GR" sz="15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pPr>
            <a:fld id="{B0A73842-23F1-7445-825B-E3A16E3AE0F1}" type="slidenum">
              <a:rPr lang="en-US">
                <a:solidFill>
                  <a:srgbClr val="1B1B1B"/>
                </a:solidFill>
              </a:rPr>
              <a:pPr>
                <a:spcAft>
                  <a:spcPts val="600"/>
                </a:spcAft>
              </a:pPr>
              <a:t>28</a:t>
            </a:fld>
            <a:endParaRPr lang="en-US">
              <a:solidFill>
                <a:srgbClr val="1B1B1B"/>
              </a:solidFill>
            </a:endParaRPr>
          </a:p>
        </p:txBody>
      </p:sp>
      <p:sp>
        <p:nvSpPr>
          <p:cNvPr id="9" name="TextBox 8">
            <a:extLst>
              <a:ext uri="{FF2B5EF4-FFF2-40B4-BE49-F238E27FC236}">
                <a16:creationId xmlns:a16="http://schemas.microsoft.com/office/drawing/2014/main" id="{0F0A8D08-76FF-DB44-A909-7D1BFCE83128}"/>
              </a:ext>
            </a:extLst>
          </p:cNvPr>
          <p:cNvSpPr txBox="1"/>
          <p:nvPr/>
        </p:nvSpPr>
        <p:spPr>
          <a:xfrm>
            <a:off x="0" y="6441484"/>
            <a:ext cx="8229600" cy="461665"/>
          </a:xfrm>
          <a:prstGeom prst="rect">
            <a:avLst/>
          </a:prstGeom>
          <a:noFill/>
        </p:spPr>
        <p:txBody>
          <a:bodyPr wrap="square" rtlCol="0">
            <a:spAutoFit/>
          </a:bodyPr>
          <a:lstStyle/>
          <a:p>
            <a:pPr>
              <a:spcAft>
                <a:spcPts val="600"/>
              </a:spcAft>
            </a:pPr>
            <a:r>
              <a:rPr lang="bg" sz="800" dirty="0" err="1">
                <a:latin typeface="Calibri" panose="020F0502020204030204" pitchFamily="34" charset="0"/>
              </a:rPr>
              <a:t>Πηγ ή </a:t>
            </a:r>
            <a:r>
              <a:rPr lang="bg" sz="800" dirty="0">
                <a:latin typeface="Calibri" panose="020F0502020204030204" pitchFamily="34" charset="0"/>
              </a:rPr>
              <a:t>: </a:t>
            </a:r>
            <a:r>
              <a:rPr lang="bg" sz="800" dirty="0">
                <a:latin typeface="Calibri" panose="020F0502020204030204" pitchFamily="34" charset="0"/>
                <a:hlinkClick r:id="rId2"/>
              </a:rPr>
              <a:t>https://kalo.gov.gr/wp-content/uploads/2019/05/11.-%CE%9C%CE%9F%CE%A1%CE%A6%CE%95%CE%A3 -%CE%A7%CE%A1%CE%97%CE%9C%CE%91%CE%A4%CE%9F%CE%94%CE%9F%CE%A4%CE%97%CE%A3% CE%97%CE%A3-%CE%A0%CE%9F%CE%9B%CE%A5-%CE%9C%CE%99%CE%9A%CE%A1%CE%A9%CE%9D- %CE%9C%CE%9C%CE%95.pdf</a:t>
            </a:r>
            <a:endParaRPr lang="en-GR" sz="800" dirty="0">
              <a:latin typeface="Calibri" panose="020F0502020204030204" pitchFamily="34" charset="0"/>
            </a:endParaRPr>
          </a:p>
        </p:txBody>
      </p:sp>
      <p:sp>
        <p:nvSpPr>
          <p:cNvPr id="4" name="TextBox 3">
            <a:extLst>
              <a:ext uri="{FF2B5EF4-FFF2-40B4-BE49-F238E27FC236}">
                <a16:creationId xmlns:a16="http://schemas.microsoft.com/office/drawing/2014/main" id="{53D6A8DA-BA0E-C6EC-3DAA-DC4D4FA04363}"/>
              </a:ext>
            </a:extLst>
          </p:cNvPr>
          <p:cNvSpPr txBox="1"/>
          <p:nvPr/>
        </p:nvSpPr>
        <p:spPr>
          <a:xfrm>
            <a:off x="830317" y="4010097"/>
            <a:ext cx="2317429" cy="646331"/>
          </a:xfrm>
          <a:prstGeom prst="rect">
            <a:avLst/>
          </a:prstGeom>
          <a:noFill/>
        </p:spPr>
        <p:txBody>
          <a:bodyPr wrap="none" rtlCol="0">
            <a:spAutoFit/>
          </a:bodyPr>
          <a:lstStyle/>
          <a:p>
            <a:pPr algn="ctr"/>
            <a:r>
              <a:rPr lang="bg" dirty="0">
                <a:latin typeface="Calibri" panose="020F0502020204030204" pitchFamily="34" charset="0"/>
              </a:rPr>
              <a:t>Приятели, семейство </a:t>
            </a:r>
          </a:p>
          <a:p>
            <a:pPr algn="ctr"/>
            <a:r>
              <a:rPr lang="bg" dirty="0">
                <a:latin typeface="Calibri" panose="020F0502020204030204" pitchFamily="34" charset="0"/>
              </a:rPr>
              <a:t>и глупаци</a:t>
            </a:r>
            <a:endParaRPr lang="en-GR" dirty="0">
              <a:latin typeface="Calibri" panose="020F0502020204030204" pitchFamily="34" charset="0"/>
            </a:endParaRPr>
          </a:p>
        </p:txBody>
      </p:sp>
      <p:sp>
        <p:nvSpPr>
          <p:cNvPr id="7" name="TextBox 6">
            <a:extLst>
              <a:ext uri="{FF2B5EF4-FFF2-40B4-BE49-F238E27FC236}">
                <a16:creationId xmlns:a16="http://schemas.microsoft.com/office/drawing/2014/main" id="{D61660FB-EA73-24F2-F57E-F773119DDC03}"/>
              </a:ext>
            </a:extLst>
          </p:cNvPr>
          <p:cNvSpPr txBox="1"/>
          <p:nvPr/>
        </p:nvSpPr>
        <p:spPr>
          <a:xfrm>
            <a:off x="1303283" y="3124916"/>
            <a:ext cx="1372748" cy="523220"/>
          </a:xfrm>
          <a:prstGeom prst="rect">
            <a:avLst/>
          </a:prstGeom>
          <a:noFill/>
        </p:spPr>
        <p:txBody>
          <a:bodyPr wrap="none" rtlCol="0">
            <a:spAutoFit/>
          </a:bodyPr>
          <a:lstStyle/>
          <a:p>
            <a:r>
              <a:rPr lang="bg" sz="2800" dirty="0">
                <a:latin typeface="Calibri" panose="020F0502020204030204" pitchFamily="34" charset="0"/>
              </a:rPr>
              <a:t>3-те Fs</a:t>
            </a:r>
          </a:p>
        </p:txBody>
      </p:sp>
    </p:spTree>
    <p:extLst>
      <p:ext uri="{BB962C8B-B14F-4D97-AF65-F5344CB8AC3E}">
        <p14:creationId xmlns:p14="http://schemas.microsoft.com/office/powerpoint/2010/main" val="118280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7" name="Shape 857"/>
          <p:cNvSpPr txBox="1">
            <a:spLocks noGrp="1"/>
          </p:cNvSpPr>
          <p:nvPr>
            <p:ph type="title"/>
          </p:nvPr>
        </p:nvSpPr>
        <p:spPr>
          <a:xfrm>
            <a:off x="-527667" y="2926572"/>
            <a:ext cx="4980600" cy="2951400"/>
          </a:xfrm>
          <a:prstGeom prst="rect">
            <a:avLst/>
          </a:prstGeom>
          <a:noFill/>
          <a:ln>
            <a:noFill/>
          </a:ln>
        </p:spPr>
        <p:txBody>
          <a:bodyPr spcFirstLastPara="1" vert="horz" wrap="square" lIns="0" tIns="12700" rIns="0" bIns="0" rtlCol="0" anchor="t" anchorCtr="0">
            <a:noAutofit/>
          </a:bodyPr>
          <a:lstStyle/>
          <a:p>
            <a:pPr marL="728341" marR="5080" indent="-716276"/>
            <a:r>
              <a:rPr lang="bg" sz="4000" dirty="0">
                <a:solidFill>
                  <a:schemeClr val="tx1"/>
                </a:solidFill>
                <a:latin typeface="Lustria"/>
                <a:ea typeface="Lustria"/>
                <a:cs typeface="Lustria"/>
                <a:sym typeface="Lustria"/>
              </a:rPr>
              <a:t>БЛАГОДАРЯ!</a:t>
            </a:r>
            <a:endParaRPr sz="4000" dirty="0">
              <a:solidFill>
                <a:schemeClr val="tx1"/>
              </a:solidFill>
              <a:latin typeface="Lustria"/>
              <a:ea typeface="Lustria"/>
              <a:cs typeface="Lustria"/>
              <a:sym typeface="Lustria"/>
            </a:endParaRPr>
          </a:p>
        </p:txBody>
      </p:sp>
      <p:sp>
        <p:nvSpPr>
          <p:cNvPr id="858" name="Shape 858"/>
          <p:cNvSpPr/>
          <p:nvPr/>
        </p:nvSpPr>
        <p:spPr>
          <a:xfrm>
            <a:off x="181584" y="6311391"/>
            <a:ext cx="352294" cy="35229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859" name="Shape 859"/>
          <p:cNvSpPr txBox="1"/>
          <p:nvPr/>
        </p:nvSpPr>
        <p:spPr>
          <a:xfrm>
            <a:off x="8417559" y="6463729"/>
            <a:ext cx="203200" cy="177800"/>
          </a:xfrm>
          <a:prstGeom prst="rect">
            <a:avLst/>
          </a:prstGeom>
          <a:noFill/>
          <a:ln>
            <a:noFill/>
          </a:ln>
        </p:spPr>
        <p:txBody>
          <a:bodyPr spcFirstLastPara="1" wrap="square" lIns="0" tIns="0" rIns="0" bIns="0" anchor="t" anchorCtr="0">
            <a:noAutofit/>
          </a:bodyPr>
          <a:lstStyle/>
          <a:p>
            <a:pPr marL="25400">
              <a:lnSpc>
                <a:spcPct val="103333"/>
              </a:lnSpc>
            </a:pPr>
            <a:fld id="{00000000-1234-1234-1234-123412341234}" type="slidenum">
              <a:rPr lang="en-US" sz="1200">
                <a:solidFill>
                  <a:srgbClr val="8A8A8A"/>
                </a:solidFill>
                <a:latin typeface="Calibri"/>
                <a:ea typeface="Calibri"/>
                <a:cs typeface="Calibri"/>
                <a:sym typeface="Calibri"/>
              </a:rPr>
              <a:pPr marL="25400">
                <a:lnSpc>
                  <a:spcPct val="103333"/>
                </a:lnSpc>
              </a:pPr>
              <a:t>29</a:t>
            </a:fld>
            <a:endParaRPr sz="1200">
              <a:solidFill>
                <a:schemeClr val="dk1"/>
              </a:solidFill>
              <a:latin typeface="Calibri"/>
              <a:ea typeface="Calibri"/>
              <a:cs typeface="Calibri"/>
              <a:sym typeface="Calibri"/>
            </a:endParaRPr>
          </a:p>
        </p:txBody>
      </p:sp>
      <p:sp>
        <p:nvSpPr>
          <p:cNvPr id="860" name="Shape 860"/>
          <p:cNvSpPr txBox="1"/>
          <p:nvPr/>
        </p:nvSpPr>
        <p:spPr>
          <a:xfrm>
            <a:off x="4863905" y="3244458"/>
            <a:ext cx="3056400" cy="1152000"/>
          </a:xfrm>
          <a:prstGeom prst="rect">
            <a:avLst/>
          </a:prstGeom>
          <a:noFill/>
          <a:ln>
            <a:noFill/>
          </a:ln>
        </p:spPr>
        <p:txBody>
          <a:bodyPr spcFirstLastPara="1" wrap="square" lIns="91425" tIns="91425" rIns="91425" bIns="91425" anchor="t" anchorCtr="0">
            <a:noAutofit/>
          </a:bodyPr>
          <a:lstStyle/>
          <a:p>
            <a:r>
              <a:rPr lang="bg" sz="1600" dirty="0">
                <a:latin typeface="Calibri" panose="020F0502020204030204" pitchFamily="34" charset="0"/>
                <a:cs typeface="Calibri" panose="020F0502020204030204" pitchFamily="34" charset="0"/>
              </a:rPr>
              <a:t>д-р Параскеви Гиоурка,</a:t>
            </a:r>
            <a:r>
              <a:rPr lang="en-GB" sz="1600" dirty="0">
                <a:latin typeface="Calibri" panose="020F0502020204030204" pitchFamily="34" charset="0"/>
                <a:cs typeface="Calibri" panose="020F0502020204030204" pitchFamily="34" charset="0"/>
              </a:rPr>
              <a:t>PhD</a:t>
            </a:r>
            <a:endParaRPr sz="1600" dirty="0">
              <a:latin typeface="Calibri" panose="020F0502020204030204" pitchFamily="34" charset="0"/>
              <a:cs typeface="Calibri" panose="020F0502020204030204" pitchFamily="34" charset="0"/>
            </a:endParaRPr>
          </a:p>
          <a:p>
            <a:r>
              <a:rPr lang="bg" sz="1600" dirty="0">
                <a:latin typeface="Calibri" panose="020F0502020204030204" pitchFamily="34" charset="0"/>
                <a:cs typeface="Calibri" panose="020F0502020204030204" pitchFamily="34" charset="0"/>
              </a:rPr>
              <a:t>Иновации и бизнес стратег</a:t>
            </a:r>
            <a:endParaRPr sz="1600" dirty="0">
              <a:latin typeface="Calibri" panose="020F0502020204030204" pitchFamily="34" charset="0"/>
              <a:cs typeface="Calibri" panose="020F0502020204030204" pitchFamily="34" charset="0"/>
            </a:endParaRPr>
          </a:p>
          <a:p>
            <a:endParaRPr sz="1600" dirty="0">
              <a:latin typeface="Calibri" panose="020F0502020204030204" pitchFamily="34" charset="0"/>
              <a:cs typeface="Calibri" panose="020F0502020204030204" pitchFamily="34" charset="0"/>
            </a:endParaRPr>
          </a:p>
          <a:p>
            <a:r>
              <a:rPr lang="bg" sz="1600" u="sng" dirty="0">
                <a:solidFill>
                  <a:schemeClr val="hlink"/>
                </a:solidFill>
                <a:latin typeface="Calibri" panose="020F0502020204030204" pitchFamily="34" charset="0"/>
                <a:cs typeface="Calibri" panose="020F0502020204030204" pitchFamily="34" charset="0"/>
                <a:hlinkClick r:id="rId4"/>
              </a:rPr>
              <a:t>pgiourka@gmail.com</a:t>
            </a:r>
            <a:r>
              <a:rPr lang="bg" sz="1600" dirty="0">
                <a:latin typeface="Calibri" panose="020F0502020204030204" pitchFamily="34" charset="0"/>
                <a:cs typeface="Calibri" panose="020F0502020204030204" pitchFamily="34" charset="0"/>
              </a:rPr>
              <a:t> </a:t>
            </a:r>
            <a:endParaRPr sz="1600" dirty="0">
              <a:latin typeface="Calibri" panose="020F0502020204030204" pitchFamily="34" charset="0"/>
              <a:cs typeface="Calibri" panose="020F0502020204030204" pitchFamily="34" charset="0"/>
            </a:endParaRPr>
          </a:p>
          <a:p>
            <a:endParaRPr sz="1600" dirty="0">
              <a:latin typeface="Calibri" panose="020F0502020204030204" pitchFamily="34" charset="0"/>
              <a:cs typeface="Calibri" panose="020F0502020204030204" pitchFamily="34" charset="0"/>
            </a:endParaRPr>
          </a:p>
        </p:txBody>
      </p:sp>
      <p:pic>
        <p:nvPicPr>
          <p:cNvPr id="2" name="Picture 1" descr="A picture containing graphical user interface&#10;&#10;Description automatically generated">
            <a:extLst>
              <a:ext uri="{FF2B5EF4-FFF2-40B4-BE49-F238E27FC236}">
                <a16:creationId xmlns:a16="http://schemas.microsoft.com/office/drawing/2014/main" id="{8EC7B34C-9DFE-CAAF-F08B-3A1931A77E0C}"/>
              </a:ext>
            </a:extLst>
          </p:cNvPr>
          <p:cNvPicPr>
            <a:picLocks noChangeAspect="1"/>
          </p:cNvPicPr>
          <p:nvPr/>
        </p:nvPicPr>
        <p:blipFill>
          <a:blip r:embed="rId5"/>
          <a:stretch>
            <a:fillRect/>
          </a:stretch>
        </p:blipFill>
        <p:spPr>
          <a:xfrm>
            <a:off x="4863905" y="1723802"/>
            <a:ext cx="2822995" cy="1129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1176" y="2882013"/>
            <a:ext cx="2808514" cy="1120820"/>
          </a:xfrm>
          <a:prstGeom prst="rect">
            <a:avLst/>
          </a:prstGeom>
        </p:spPr>
        <p:txBody>
          <a:bodyPr vert="horz" wrap="square" lIns="0" tIns="12700" rIns="0" bIns="0" rtlCol="0">
            <a:spAutoFit/>
          </a:bodyPr>
          <a:lstStyle/>
          <a:p>
            <a:pPr marL="220979" marR="5080" indent="-208915" algn="ctr">
              <a:spcBef>
                <a:spcPts val="100"/>
              </a:spcBef>
            </a:pPr>
            <a:r>
              <a:rPr lang="bg" sz="2400" dirty="0">
                <a:solidFill>
                  <a:srgbClr val="002060"/>
                </a:solidFill>
                <a:latin typeface="Calibri" panose="020F0502020204030204" pitchFamily="34" charset="0"/>
                <a:cs typeface="Calibri" panose="020F0502020204030204" pitchFamily="34" charset="0"/>
              </a:rPr>
              <a:t>По-добре да имате лош бюджет, отколкото никакъв*</a:t>
            </a:r>
            <a:endParaRPr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a:extLst>
              <a:ext uri="{FF2B5EF4-FFF2-40B4-BE49-F238E27FC236}">
                <a16:creationId xmlns:a16="http://schemas.microsoft.com/office/drawing/2014/main" id="{F9527E46-2385-04B6-91AB-35B32EC30170}"/>
              </a:ext>
            </a:extLst>
          </p:cNvPr>
          <p:cNvSpPr txBox="1"/>
          <p:nvPr/>
        </p:nvSpPr>
        <p:spPr>
          <a:xfrm>
            <a:off x="4787265" y="2023313"/>
            <a:ext cx="3606165" cy="3091231"/>
          </a:xfrm>
          <a:prstGeom prst="rect">
            <a:avLst/>
          </a:prstGeom>
        </p:spPr>
        <p:txBody>
          <a:bodyPr vert="horz" wrap="square" lIns="0" tIns="13335" rIns="0" bIns="0" rtlCol="0">
            <a:spAutoFit/>
          </a:bodyPr>
          <a:lstStyle/>
          <a:p>
            <a:pPr marL="12065" marR="5080" indent="-1270">
              <a:lnSpc>
                <a:spcPct val="100000"/>
              </a:lnSpc>
              <a:spcBef>
                <a:spcPts val="105"/>
              </a:spcBef>
            </a:pPr>
            <a:r>
              <a:rPr lang="bg-BG" sz="2000" dirty="0">
                <a:latin typeface="Calibri" panose="020F0502020204030204" pitchFamily="34" charset="0"/>
                <a:cs typeface="Calibri" panose="020F0502020204030204" pitchFamily="34" charset="0"/>
              </a:rPr>
              <a:t>Изготвянето на бюджет</a:t>
            </a:r>
            <a:r>
              <a:rPr sz="2000" dirty="0">
                <a:latin typeface="Calibri" panose="020F0502020204030204" pitchFamily="34" charset="0"/>
                <a:cs typeface="Calibri" panose="020F0502020204030204" pitchFamily="34" charset="0"/>
              </a:rPr>
              <a:t> </a:t>
            </a:r>
            <a:r>
              <a:rPr lang="ru-RU" sz="2000" dirty="0">
                <a:latin typeface="Calibri" panose="020F0502020204030204" pitchFamily="34" charset="0"/>
                <a:cs typeface="Calibri" panose="020F0502020204030204" pitchFamily="34" charset="0"/>
              </a:rPr>
              <a:t>е критичен </a:t>
            </a:r>
            <a:r>
              <a:rPr lang="ru-RU" sz="2000" dirty="0" err="1">
                <a:latin typeface="Calibri" panose="020F0502020204030204" pitchFamily="34" charset="0"/>
                <a:cs typeface="Calibri" panose="020F0502020204030204" pitchFamily="34" charset="0"/>
              </a:rPr>
              <a:t>процес</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тъй</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като</a:t>
            </a:r>
            <a:r>
              <a:rPr lang="ru-RU" sz="2000" dirty="0">
                <a:latin typeface="Calibri" panose="020F0502020204030204" pitchFamily="34" charset="0"/>
                <a:cs typeface="Calibri" panose="020F0502020204030204" pitchFamily="34" charset="0"/>
              </a:rPr>
              <a:t> кара </a:t>
            </a:r>
            <a:r>
              <a:rPr lang="ru-RU" sz="2000" dirty="0" err="1">
                <a:latin typeface="Calibri" panose="020F0502020204030204" pitchFamily="34" charset="0"/>
                <a:cs typeface="Calibri" panose="020F0502020204030204" pitchFamily="34" charset="0"/>
              </a:rPr>
              <a:t>предприемача</a:t>
            </a:r>
            <a:r>
              <a:rPr lang="ru-RU" sz="2000" dirty="0">
                <a:latin typeface="Calibri" panose="020F0502020204030204" pitchFamily="34" charset="0"/>
                <a:cs typeface="Calibri" panose="020F0502020204030204" pitchFamily="34" charset="0"/>
              </a:rPr>
              <a:t> да </a:t>
            </a:r>
            <a:r>
              <a:rPr lang="ru-RU" sz="2000" dirty="0" err="1">
                <a:latin typeface="Calibri" panose="020F0502020204030204" pitchFamily="34" charset="0"/>
                <a:cs typeface="Calibri" panose="020F0502020204030204" pitchFamily="34" charset="0"/>
              </a:rPr>
              <a:t>запише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мисли</a:t>
            </a:r>
            <a:r>
              <a:rPr lang="ru-RU" sz="2000" dirty="0">
                <a:latin typeface="Calibri" panose="020F0502020204030204" pitchFamily="34" charset="0"/>
                <a:cs typeface="Calibri" panose="020F0502020204030204" pitchFamily="34" charset="0"/>
              </a:rPr>
              <a:t> и (да се </a:t>
            </a:r>
            <a:r>
              <a:rPr lang="ru-RU" sz="2000" dirty="0" err="1">
                <a:latin typeface="Calibri" panose="020F0502020204030204" pitchFamily="34" charset="0"/>
                <a:cs typeface="Calibri" panose="020F0502020204030204" pitchFamily="34" charset="0"/>
              </a:rPr>
              <a:t>надяваме</a:t>
            </a:r>
            <a:r>
              <a:rPr lang="ru-RU" sz="2000" dirty="0">
                <a:latin typeface="Calibri" panose="020F0502020204030204" pitchFamily="34" charset="0"/>
                <a:cs typeface="Calibri" panose="020F0502020204030204" pitchFamily="34" charset="0"/>
              </a:rPr>
              <a:t>) да </a:t>
            </a:r>
            <a:r>
              <a:rPr lang="ru-RU" sz="2000" dirty="0" err="1">
                <a:latin typeface="Calibri" panose="020F0502020204030204" pitchFamily="34" charset="0"/>
                <a:cs typeface="Calibri" panose="020F0502020204030204" pitchFamily="34" charset="0"/>
              </a:rPr>
              <a:t>тества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тяхната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реалност</a:t>
            </a:r>
            <a:r>
              <a:rPr lang="ru-RU" sz="2000" dirty="0">
                <a:latin typeface="Calibri" panose="020F0502020204030204" pitchFamily="34" charset="0"/>
                <a:cs typeface="Calibri" panose="020F0502020204030204" pitchFamily="34" charset="0"/>
              </a:rPr>
              <a:t> в </a:t>
            </a:r>
            <a:r>
              <a:rPr lang="ru-RU" sz="2000" dirty="0" err="1">
                <a:latin typeface="Calibri" panose="020F0502020204030204" pitchFamily="34" charset="0"/>
                <a:cs typeface="Calibri" panose="020F0502020204030204" pitchFamily="34" charset="0"/>
              </a:rPr>
              <a:t>различни</a:t>
            </a:r>
            <a:r>
              <a:rPr lang="ru-RU" sz="2000" dirty="0">
                <a:latin typeface="Calibri" panose="020F0502020204030204" pitchFamily="34" charset="0"/>
                <a:cs typeface="Calibri" panose="020F0502020204030204" pitchFamily="34" charset="0"/>
              </a:rPr>
              <a:t> измерения (</a:t>
            </a:r>
            <a:r>
              <a:rPr lang="ru-RU" sz="2000" dirty="0" err="1">
                <a:latin typeface="Calibri" panose="020F0502020204030204" pitchFamily="34" charset="0"/>
                <a:cs typeface="Calibri" panose="020F0502020204030204" pitchFamily="34" charset="0"/>
              </a:rPr>
              <a:t>ценообразуване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търсене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предлагане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човешки</a:t>
            </a:r>
            <a:r>
              <a:rPr lang="ru-RU" sz="2000" dirty="0">
                <a:latin typeface="Calibri" panose="020F0502020204030204" pitchFamily="34" charset="0"/>
                <a:cs typeface="Calibri" panose="020F0502020204030204" pitchFamily="34" charset="0"/>
              </a:rPr>
              <a:t> и </a:t>
            </a:r>
            <a:r>
              <a:rPr lang="ru-RU" sz="2000" dirty="0" err="1">
                <a:latin typeface="Calibri" panose="020F0502020204030204" pitchFamily="34" charset="0"/>
                <a:cs typeface="Calibri" panose="020F0502020204030204" pitchFamily="34" charset="0"/>
              </a:rPr>
              <a:t>други</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ресурси</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нестабилност</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капиталови</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нужди</a:t>
            </a:r>
            <a:r>
              <a:rPr lang="ru-RU" sz="2000" dirty="0">
                <a:latin typeface="Calibri" panose="020F0502020204030204" pitchFamily="34" charset="0"/>
                <a:cs typeface="Calibri" panose="020F0502020204030204" pitchFamily="34" charset="0"/>
              </a:rPr>
              <a:t>) с </a:t>
            </a:r>
            <a:r>
              <a:rPr lang="ru-RU" sz="2000" dirty="0" err="1">
                <a:latin typeface="Calibri" panose="020F0502020204030204" pitchFamily="34" charset="0"/>
                <a:cs typeface="Calibri" panose="020F0502020204030204" pitchFamily="34" charset="0"/>
              </a:rPr>
              <a:t>финансова</a:t>
            </a:r>
            <a:r>
              <a:rPr lang="ru-RU" sz="2000" dirty="0">
                <a:latin typeface="Calibri" panose="020F0502020204030204" pitchFamily="34" charset="0"/>
                <a:cs typeface="Calibri" panose="020F0502020204030204" pitchFamily="34" charset="0"/>
              </a:rPr>
              <a:t> прогноза</a:t>
            </a:r>
            <a:r>
              <a:rPr lang="en-GB" sz="2000" dirty="0">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28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4940" y="1258604"/>
            <a:ext cx="6814120" cy="4618957"/>
          </a:xfrm>
          <a:prstGeom prst="rect">
            <a:avLst/>
          </a:prstGeom>
        </p:spPr>
        <p:txBody>
          <a:bodyPr vert="horz" wrap="square" lIns="0" tIns="12700" rIns="0" bIns="0" rtlCol="0">
            <a:spAutoFit/>
          </a:bodyPr>
          <a:lstStyle/>
          <a:p>
            <a:pPr algn="l"/>
            <a:r>
              <a:rPr lang="bg" sz="1600" b="1" spc="0" dirty="0">
                <a:solidFill>
                  <a:schemeClr val="tx1"/>
                </a:solidFill>
                <a:latin typeface="Calibri" panose="020F0502020204030204" pitchFamily="34" charset="0"/>
                <a:cs typeface="Calibri" panose="020F0502020204030204" pitchFamily="34" charset="0"/>
              </a:rPr>
              <a:t>Доходите </a:t>
            </a:r>
            <a:r>
              <a:rPr lang="bg" sz="1600" spc="0" dirty="0">
                <a:solidFill>
                  <a:schemeClr val="tx1"/>
                </a:solidFill>
                <a:latin typeface="Calibri" panose="020F0502020204030204" pitchFamily="34" charset="0"/>
                <a:cs typeface="Calibri" panose="020F0502020204030204" pitchFamily="34" charset="0"/>
              </a:rPr>
              <a:t>са пари, които бизнесът получава, в замяна на предоставяне на стока или услуга</a:t>
            </a:r>
            <a:r>
              <a:rPr lang="en-GB" sz="1600" spc="0" dirty="0">
                <a:solidFill>
                  <a:schemeClr val="tx1"/>
                </a:solidFill>
                <a:latin typeface="Calibri" panose="020F0502020204030204" pitchFamily="34" charset="0"/>
                <a:cs typeface="Calibri" panose="020F0502020204030204" pitchFamily="34" charset="0"/>
              </a:rPr>
              <a:t>,</a:t>
            </a:r>
            <a:r>
              <a:rPr lang="bg" sz="1600" spc="0" dirty="0">
                <a:solidFill>
                  <a:schemeClr val="tx1"/>
                </a:solidFill>
                <a:latin typeface="Calibri" panose="020F0502020204030204" pitchFamily="34" charset="0"/>
                <a:cs typeface="Calibri" panose="020F0502020204030204" pitchFamily="34" charset="0"/>
              </a:rPr>
              <a:t> или чрез инвестиране на капитал. </a:t>
            </a:r>
            <a:br>
              <a:rPr lang="en-US" sz="1600" spc="0" dirty="0">
                <a:solidFill>
                  <a:schemeClr val="tx1"/>
                </a:solidFill>
                <a:latin typeface="Calibri" panose="020F0502020204030204" pitchFamily="34" charset="0"/>
                <a:cs typeface="Calibri" panose="020F0502020204030204" pitchFamily="34" charset="0"/>
              </a:rPr>
            </a:br>
            <a:br>
              <a:rPr lang="en-GR" sz="1600" spc="0" dirty="0">
                <a:solidFill>
                  <a:schemeClr val="tx1"/>
                </a:solidFill>
                <a:latin typeface="Calibri" panose="020F0502020204030204" pitchFamily="34" charset="0"/>
                <a:cs typeface="Calibri" panose="020F0502020204030204" pitchFamily="34" charset="0"/>
              </a:rPr>
            </a:br>
            <a:r>
              <a:rPr lang="bg" sz="1600" b="1" spc="0" dirty="0">
                <a:solidFill>
                  <a:schemeClr val="tx1"/>
                </a:solidFill>
                <a:latin typeface="Calibri" panose="020F0502020204030204" pitchFamily="34" charset="0"/>
                <a:cs typeface="Calibri" panose="020F0502020204030204" pitchFamily="34" charset="0"/>
              </a:rPr>
              <a:t>Себестойността на продадените стоки </a:t>
            </a:r>
            <a:r>
              <a:rPr lang="bg" sz="1600" spc="0" dirty="0">
                <a:solidFill>
                  <a:schemeClr val="tx1"/>
                </a:solidFill>
                <a:latin typeface="Calibri" panose="020F0502020204030204" pitchFamily="34" charset="0"/>
                <a:cs typeface="Calibri" panose="020F0502020204030204" pitchFamily="34" charset="0"/>
              </a:rPr>
              <a:t>(COGS) са разходите за придобиване или производство на продуктите, които една компания продава през даден период, и по-конкретно тези, които са пряко свързани с производството на продуктите, включително разходите за труд, материали и режийни производствени разходи </a:t>
            </a:r>
            <a:br>
              <a:rPr lang="en-US" sz="1600" spc="0" dirty="0">
                <a:solidFill>
                  <a:schemeClr val="tx1"/>
                </a:solidFill>
                <a:latin typeface="Calibri" panose="020F0502020204030204" pitchFamily="34" charset="0"/>
                <a:cs typeface="Calibri" panose="020F0502020204030204" pitchFamily="34" charset="0"/>
              </a:rPr>
            </a:br>
            <a:br>
              <a:rPr lang="en-GR" sz="1600" spc="0" dirty="0">
                <a:solidFill>
                  <a:schemeClr val="tx1"/>
                </a:solidFill>
                <a:latin typeface="Calibri" panose="020F0502020204030204" pitchFamily="34" charset="0"/>
                <a:cs typeface="Calibri" panose="020F0502020204030204" pitchFamily="34" charset="0"/>
              </a:rPr>
            </a:br>
            <a:r>
              <a:rPr lang="bg" sz="1600" b="1" spc="0" dirty="0">
                <a:solidFill>
                  <a:schemeClr val="tx1"/>
                </a:solidFill>
                <a:latin typeface="Calibri" panose="020F0502020204030204" pitchFamily="34" charset="0"/>
                <a:cs typeface="Calibri" panose="020F0502020204030204" pitchFamily="34" charset="0"/>
              </a:rPr>
              <a:t>Оперативните разходи </a:t>
            </a:r>
            <a:r>
              <a:rPr lang="bg" sz="1600" spc="0" dirty="0">
                <a:solidFill>
                  <a:schemeClr val="tx1"/>
                </a:solidFill>
                <a:latin typeface="Calibri" panose="020F0502020204030204" pitchFamily="34" charset="0"/>
                <a:cs typeface="Calibri" panose="020F0502020204030204" pitchFamily="34" charset="0"/>
              </a:rPr>
              <a:t>са разходи, свързани с поддръжката и администрирането на бизнеса на ежедневна база. Те са разходите за ресурси, използвани от една организация, само за поддържане на нейното съществуване (операции). </a:t>
            </a:r>
            <a:br>
              <a:rPr lang="en-US" sz="1600" spc="0" dirty="0">
                <a:solidFill>
                  <a:schemeClr val="tx1"/>
                </a:solidFill>
                <a:latin typeface="Calibri" panose="020F0502020204030204" pitchFamily="34" charset="0"/>
                <a:cs typeface="Calibri" panose="020F0502020204030204" pitchFamily="34" charset="0"/>
              </a:rPr>
            </a:br>
            <a:br>
              <a:rPr lang="en-GR" sz="1600" spc="0" dirty="0">
                <a:solidFill>
                  <a:schemeClr val="tx1"/>
                </a:solidFill>
                <a:latin typeface="Calibri" panose="020F0502020204030204" pitchFamily="34" charset="0"/>
                <a:cs typeface="Calibri" panose="020F0502020204030204" pitchFamily="34" charset="0"/>
              </a:rPr>
            </a:br>
            <a:r>
              <a:rPr lang="bg-BG" sz="1600" spc="0" dirty="0">
                <a:solidFill>
                  <a:schemeClr val="tx1"/>
                </a:solidFill>
                <a:latin typeface="Calibri" panose="020F0502020204030204" pitchFamily="34" charset="0"/>
                <a:cs typeface="Calibri" panose="020F0502020204030204" pitchFamily="34" charset="0"/>
              </a:rPr>
              <a:t>Оперативна печалба </a:t>
            </a:r>
            <a:r>
              <a:rPr lang="bg" sz="1600" b="1" spc="0" dirty="0">
                <a:solidFill>
                  <a:schemeClr val="tx1"/>
                </a:solidFill>
                <a:latin typeface="Calibri" panose="020F0502020204030204" pitchFamily="34" charset="0"/>
                <a:cs typeface="Calibri" panose="020F0502020204030204" pitchFamily="34" charset="0"/>
              </a:rPr>
              <a:t>EBITDA</a:t>
            </a:r>
            <a:r>
              <a:rPr lang="bg" sz="1600" spc="0" dirty="0">
                <a:solidFill>
                  <a:schemeClr val="tx1"/>
                </a:solidFill>
                <a:latin typeface="Calibri" panose="020F0502020204030204" pitchFamily="34" charset="0"/>
                <a:cs typeface="Calibri" panose="020F0502020204030204" pitchFamily="34" charset="0"/>
              </a:rPr>
              <a:t>: Приходи Преди Данъци, Такси, </a:t>
            </a:r>
            <a:r>
              <a:rPr lang="bg" sz="1600" spc="0" dirty="0">
                <a:solidFill>
                  <a:schemeClr val="tx1"/>
                </a:solidFill>
              </a:rPr>
              <a:t>Лихви</a:t>
            </a:r>
            <a:r>
              <a:rPr lang="bg" sz="1600" spc="0" dirty="0">
                <a:solidFill>
                  <a:schemeClr val="tx1"/>
                </a:solidFill>
                <a:latin typeface="Calibri" panose="020F0502020204030204" pitchFamily="34" charset="0"/>
                <a:cs typeface="Calibri" panose="020F0502020204030204" pitchFamily="34" charset="0"/>
              </a:rPr>
              <a:t> и Амортизация (EBITDA) е мярка за оперативните резултати на компанията. EBITDA е начин за оценка на представянето на компанията. </a:t>
            </a:r>
            <a:br>
              <a:rPr lang="en-US" sz="1600" spc="0" dirty="0">
                <a:solidFill>
                  <a:schemeClr val="tx1"/>
                </a:solidFill>
                <a:latin typeface="Calibri" panose="020F0502020204030204" pitchFamily="34" charset="0"/>
                <a:cs typeface="Calibri" panose="020F0502020204030204" pitchFamily="34" charset="0"/>
              </a:rPr>
            </a:br>
            <a:br>
              <a:rPr lang="en-GR" sz="1600" spc="0" dirty="0">
                <a:solidFill>
                  <a:schemeClr val="tx1"/>
                </a:solidFill>
                <a:latin typeface="Calibri" panose="020F0502020204030204" pitchFamily="34" charset="0"/>
                <a:cs typeface="Calibri" panose="020F0502020204030204" pitchFamily="34" charset="0"/>
              </a:rPr>
            </a:br>
            <a:r>
              <a:rPr lang="bg" sz="1600" b="1" spc="0" dirty="0">
                <a:solidFill>
                  <a:schemeClr val="tx1"/>
                </a:solidFill>
                <a:latin typeface="Calibri" panose="020F0502020204030204" pitchFamily="34" charset="0"/>
                <a:cs typeface="Calibri" panose="020F0502020204030204" pitchFamily="34" charset="0"/>
              </a:rPr>
              <a:t>Паричният поток </a:t>
            </a:r>
            <a:r>
              <a:rPr lang="bg" sz="1600" spc="0" dirty="0">
                <a:solidFill>
                  <a:schemeClr val="tx1"/>
                </a:solidFill>
                <a:latin typeface="Calibri" panose="020F0502020204030204" pitchFamily="34" charset="0"/>
                <a:cs typeface="Calibri" panose="020F0502020204030204" pitchFamily="34" charset="0"/>
              </a:rPr>
              <a:t>е нетната сума на </a:t>
            </a:r>
            <a:r>
              <a:rPr lang="bg" sz="1600" i="1" spc="0" dirty="0">
                <a:solidFill>
                  <a:schemeClr val="tx1"/>
                </a:solidFill>
                <a:latin typeface="Calibri" panose="020F0502020204030204" pitchFamily="34" charset="0"/>
                <a:cs typeface="Calibri" panose="020F0502020204030204" pitchFamily="34" charset="0"/>
              </a:rPr>
              <a:t>парите </a:t>
            </a:r>
            <a:r>
              <a:rPr lang="bg" sz="1600" spc="0" dirty="0">
                <a:solidFill>
                  <a:schemeClr val="tx1"/>
                </a:solidFill>
                <a:latin typeface="Calibri" panose="020F0502020204030204" pitchFamily="34" charset="0"/>
                <a:cs typeface="Calibri" panose="020F0502020204030204" pitchFamily="34" charset="0"/>
              </a:rPr>
              <a:t>и </a:t>
            </a:r>
            <a:r>
              <a:rPr lang="bg" sz="1600" i="1" spc="0" dirty="0">
                <a:solidFill>
                  <a:schemeClr val="tx1"/>
                </a:solidFill>
                <a:latin typeface="Calibri" panose="020F0502020204030204" pitchFamily="34" charset="0"/>
                <a:cs typeface="Calibri" panose="020F0502020204030204" pitchFamily="34" charset="0"/>
              </a:rPr>
              <a:t>паричните </a:t>
            </a:r>
            <a:r>
              <a:rPr lang="bg" sz="1600" spc="0" dirty="0">
                <a:solidFill>
                  <a:schemeClr val="tx1"/>
                </a:solidFill>
                <a:latin typeface="Calibri" panose="020F0502020204030204" pitchFamily="34" charset="0"/>
                <a:cs typeface="Calibri" panose="020F0502020204030204" pitchFamily="34" charset="0"/>
              </a:rPr>
              <a:t>еквиваленти, които се прехвърлят в и от даден бизнес. Паричният поток в тесния му смисъл е плащане, терминът „паричен поток“ се използва най-вече за описание на плащания, които се очаква да се случат в бъдеще като форма на прогноза.</a:t>
            </a:r>
            <a:endParaRPr lang="en-GR" sz="1600" spc="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24E68C5-AC00-016C-953D-D9976B5BA7A0}"/>
              </a:ext>
            </a:extLst>
          </p:cNvPr>
          <p:cNvSpPr txBox="1"/>
          <p:nvPr/>
        </p:nvSpPr>
        <p:spPr>
          <a:xfrm>
            <a:off x="1082566" y="557049"/>
            <a:ext cx="1800493" cy="369332"/>
          </a:xfrm>
          <a:prstGeom prst="rect">
            <a:avLst/>
          </a:prstGeom>
          <a:noFill/>
        </p:spPr>
        <p:txBody>
          <a:bodyPr wrap="none" rtlCol="0">
            <a:spAutoFit/>
          </a:bodyPr>
          <a:lstStyle/>
          <a:p>
            <a:r>
              <a:rPr lang="bg" dirty="0">
                <a:latin typeface="Calibri" panose="020F0502020204030204" pitchFamily="34" charset="0"/>
                <a:cs typeface="Calibri" panose="020F0502020204030204" pitchFamily="34" charset="0"/>
              </a:rPr>
              <a:t>Някои основи……..</a:t>
            </a:r>
          </a:p>
        </p:txBody>
      </p:sp>
    </p:spTree>
    <p:extLst>
      <p:ext uri="{BB962C8B-B14F-4D97-AF65-F5344CB8AC3E}">
        <p14:creationId xmlns:p14="http://schemas.microsoft.com/office/powerpoint/2010/main" val="206008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8514" y="3237922"/>
            <a:ext cx="2517406" cy="1202060"/>
          </a:xfrm>
          <a:prstGeom prst="rect">
            <a:avLst/>
          </a:prstGeom>
        </p:spPr>
        <p:txBody>
          <a:bodyPr vert="horz" wrap="square" lIns="0" tIns="12700" rIns="0" bIns="0" rtlCol="0">
            <a:spAutoFit/>
          </a:bodyPr>
          <a:lstStyle/>
          <a:p>
            <a:pPr marL="12700" marR="5080" indent="1270" algn="ctr">
              <a:lnSpc>
                <a:spcPct val="80000"/>
              </a:lnSpc>
              <a:spcBef>
                <a:spcPts val="765"/>
              </a:spcBef>
            </a:pPr>
            <a:r>
              <a:rPr lang="bg" sz="2400" spc="-5" dirty="0">
                <a:solidFill>
                  <a:srgbClr val="002060"/>
                </a:solidFill>
                <a:latin typeface="Calibri" panose="020F0502020204030204" pitchFamily="34" charset="0"/>
                <a:cs typeface="Calibri" panose="020F0502020204030204" pitchFamily="34" charset="0"/>
              </a:rPr>
              <a:t>Изготвянето на </a:t>
            </a:r>
            <a:r>
              <a:rPr lang="bg" sz="2400" dirty="0">
                <a:solidFill>
                  <a:srgbClr val="002060"/>
                </a:solidFill>
                <a:latin typeface="Calibri" panose="020F0502020204030204" pitchFamily="34" charset="0"/>
                <a:cs typeface="Calibri" panose="020F0502020204030204" pitchFamily="34" charset="0"/>
              </a:rPr>
              <a:t>пълен </a:t>
            </a:r>
            <a:r>
              <a:rPr lang="bg" sz="2400" spc="5" dirty="0">
                <a:solidFill>
                  <a:srgbClr val="002060"/>
                </a:solidFill>
                <a:latin typeface="Calibri" panose="020F0502020204030204" pitchFamily="34" charset="0"/>
                <a:cs typeface="Calibri" panose="020F0502020204030204" pitchFamily="34" charset="0"/>
              </a:rPr>
              <a:t> </a:t>
            </a:r>
            <a:r>
              <a:rPr lang="bg" sz="2400" spc="-5" dirty="0">
                <a:solidFill>
                  <a:srgbClr val="002060"/>
                </a:solidFill>
                <a:latin typeface="Calibri" panose="020F0502020204030204" pitchFamily="34" charset="0"/>
                <a:cs typeface="Calibri" panose="020F0502020204030204" pitchFamily="34" charset="0"/>
              </a:rPr>
              <a:t>финансов план е</a:t>
            </a:r>
            <a:r>
              <a:rPr lang="bg" sz="2400" spc="-770" dirty="0">
                <a:solidFill>
                  <a:srgbClr val="002060"/>
                </a:solidFill>
                <a:latin typeface="Calibri" panose="020F0502020204030204" pitchFamily="34" charset="0"/>
                <a:cs typeface="Calibri" panose="020F0502020204030204" pitchFamily="34" charset="0"/>
              </a:rPr>
              <a:t> </a:t>
            </a:r>
            <a:r>
              <a:rPr lang="bg" sz="2400" dirty="0">
                <a:solidFill>
                  <a:srgbClr val="002060"/>
                </a:solidFill>
                <a:latin typeface="Calibri" panose="020F0502020204030204" pitchFamily="34" charset="0"/>
                <a:cs typeface="Calibri" panose="020F0502020204030204" pitchFamily="34" charset="0"/>
              </a:rPr>
              <a:t>предизвикателство</a:t>
            </a: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a:extLst>
              <a:ext uri="{FF2B5EF4-FFF2-40B4-BE49-F238E27FC236}">
                <a16:creationId xmlns:a16="http://schemas.microsoft.com/office/drawing/2014/main" id="{3C1A7812-33F2-A1A8-EDB3-A5B31CA3F7FE}"/>
              </a:ext>
            </a:extLst>
          </p:cNvPr>
          <p:cNvSpPr txBox="1">
            <a:spLocks noGrp="1"/>
          </p:cNvSpPr>
          <p:nvPr>
            <p:ph type="title"/>
          </p:nvPr>
        </p:nvSpPr>
        <p:spPr>
          <a:xfrm>
            <a:off x="5041519" y="1870391"/>
            <a:ext cx="3244063" cy="1552348"/>
          </a:xfrm>
          <a:prstGeom prst="rect">
            <a:avLst/>
          </a:prstGeom>
        </p:spPr>
        <p:txBody>
          <a:bodyPr vert="horz" wrap="square" lIns="0" tIns="13335" rIns="0" bIns="0" rtlCol="0">
            <a:spAutoFit/>
          </a:bodyPr>
          <a:lstStyle/>
          <a:p>
            <a:pPr marL="12700" marR="5080" indent="6985" algn="ctr">
              <a:lnSpc>
                <a:spcPct val="100000"/>
              </a:lnSpc>
              <a:spcBef>
                <a:spcPts val="105"/>
              </a:spcBef>
            </a:pPr>
            <a:r>
              <a:rPr sz="2000" spc="0" dirty="0">
                <a:solidFill>
                  <a:srgbClr val="000000"/>
                </a:solidFill>
              </a:rPr>
              <a:t>Основателите започват с неясни прогнози през годините, показвайки ранни печалби и забравяйки аспектите на </a:t>
            </a:r>
            <a:r>
              <a:rPr sz="2000" spc="0" dirty="0" err="1">
                <a:solidFill>
                  <a:srgbClr val="000000"/>
                </a:solidFill>
              </a:rPr>
              <a:t>паричния</a:t>
            </a:r>
            <a:r>
              <a:rPr sz="2000" spc="0" dirty="0">
                <a:solidFill>
                  <a:srgbClr val="000000"/>
                </a:solidFill>
              </a:rPr>
              <a:t> </a:t>
            </a:r>
            <a:r>
              <a:rPr sz="2000" spc="0" dirty="0" err="1">
                <a:solidFill>
                  <a:srgbClr val="000000"/>
                </a:solidFill>
              </a:rPr>
              <a:t>поток</a:t>
            </a:r>
            <a:r>
              <a:rPr lang="bg-BG" sz="2000" spc="0" dirty="0">
                <a:solidFill>
                  <a:srgbClr val="000000"/>
                </a:solidFill>
              </a:rPr>
              <a:t>.</a:t>
            </a:r>
            <a:endParaRPr sz="2000" spc="0" dirty="0"/>
          </a:p>
        </p:txBody>
      </p:sp>
      <p:sp>
        <p:nvSpPr>
          <p:cNvPr id="5" name="object 5">
            <a:extLst>
              <a:ext uri="{FF2B5EF4-FFF2-40B4-BE49-F238E27FC236}">
                <a16:creationId xmlns:a16="http://schemas.microsoft.com/office/drawing/2014/main" id="{2A8243D1-89C7-A2C1-75BC-08040B979767}"/>
              </a:ext>
            </a:extLst>
          </p:cNvPr>
          <p:cNvSpPr txBox="1"/>
          <p:nvPr/>
        </p:nvSpPr>
        <p:spPr>
          <a:xfrm>
            <a:off x="4866259" y="3547694"/>
            <a:ext cx="3528060" cy="1552348"/>
          </a:xfrm>
          <a:prstGeom prst="rect">
            <a:avLst/>
          </a:prstGeom>
        </p:spPr>
        <p:txBody>
          <a:bodyPr vert="horz" wrap="square" lIns="0" tIns="13335" rIns="0" bIns="0" rtlCol="0">
            <a:spAutoFit/>
          </a:bodyPr>
          <a:lstStyle/>
          <a:p>
            <a:pPr marL="12700" marR="5080" indent="635" algn="ctr">
              <a:lnSpc>
                <a:spcPct val="100000"/>
              </a:lnSpc>
              <a:spcBef>
                <a:spcPts val="105"/>
              </a:spcBef>
            </a:pPr>
            <a:r>
              <a:rPr sz="2000" dirty="0">
                <a:latin typeface="Calibri" panose="020F0502020204030204" pitchFamily="34" charset="0"/>
                <a:cs typeface="Calibri" panose="020F0502020204030204" pitchFamily="34" charset="0"/>
              </a:rPr>
              <a:t>Плановете са твърде прости, ограничавайки финансовата визия, като по този начин увеличават предприемаческите и </a:t>
            </a:r>
            <a:r>
              <a:rPr sz="2000" dirty="0" err="1">
                <a:latin typeface="Calibri" panose="020F0502020204030204" pitchFamily="34" charset="0"/>
                <a:cs typeface="Calibri" panose="020F0502020204030204" pitchFamily="34" charset="0"/>
              </a:rPr>
              <a:t>инвестиционните</a:t>
            </a:r>
            <a:r>
              <a:rPr sz="200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рискове</a:t>
            </a:r>
            <a:r>
              <a:rPr lang="bg-BG" sz="2000" dirty="0">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65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7942" y="3139177"/>
            <a:ext cx="2785363" cy="961802"/>
          </a:xfrm>
          <a:prstGeom prst="rect">
            <a:avLst/>
          </a:prstGeom>
        </p:spPr>
        <p:txBody>
          <a:bodyPr vert="horz" wrap="square" lIns="0" tIns="12700" rIns="0" bIns="0" rtlCol="0">
            <a:spAutoFit/>
          </a:bodyPr>
          <a:lstStyle/>
          <a:p>
            <a:pPr marL="220979" marR="5080" indent="-208915" algn="ctr">
              <a:lnSpc>
                <a:spcPct val="100000"/>
              </a:lnSpc>
              <a:spcBef>
                <a:spcPts val="100"/>
              </a:spcBef>
            </a:pPr>
            <a:r>
              <a:rPr sz="2400" dirty="0" err="1">
                <a:solidFill>
                  <a:srgbClr val="002060"/>
                </a:solidFill>
                <a:latin typeface="Calibri" panose="020F0502020204030204" pitchFamily="34" charset="0"/>
                <a:cs typeface="Calibri" panose="020F0502020204030204" pitchFamily="34" charset="0"/>
              </a:rPr>
              <a:t>Фаза</a:t>
            </a:r>
            <a:r>
              <a:rPr sz="2400" spc="-50" dirty="0">
                <a:solidFill>
                  <a:srgbClr val="002060"/>
                </a:solidFill>
                <a:latin typeface="Calibri" panose="020F0502020204030204" pitchFamily="34" charset="0"/>
                <a:cs typeface="Calibri" panose="020F0502020204030204" pitchFamily="34" charset="0"/>
              </a:rPr>
              <a:t> </a:t>
            </a:r>
            <a:r>
              <a:rPr sz="2400" dirty="0">
                <a:solidFill>
                  <a:srgbClr val="002060"/>
                </a:solidFill>
                <a:latin typeface="Calibri" panose="020F0502020204030204" pitchFamily="34" charset="0"/>
                <a:cs typeface="Calibri" panose="020F0502020204030204" pitchFamily="34" charset="0"/>
              </a:rPr>
              <a:t>1</a:t>
            </a:r>
            <a:endParaRPr lang="bg-BG" sz="2400" dirty="0">
              <a:solidFill>
                <a:srgbClr val="002060"/>
              </a:solidFill>
              <a:latin typeface="Calibri" panose="020F0502020204030204" pitchFamily="34" charset="0"/>
              <a:cs typeface="Calibri" panose="020F0502020204030204" pitchFamily="34" charset="0"/>
            </a:endParaRPr>
          </a:p>
          <a:p>
            <a:pPr marL="220979" marR="5080" indent="-208915" algn="ctr">
              <a:lnSpc>
                <a:spcPct val="100000"/>
              </a:lnSpc>
              <a:spcBef>
                <a:spcPts val="100"/>
              </a:spcBef>
            </a:pPr>
            <a:r>
              <a:rPr sz="2400" spc="-60" dirty="0">
                <a:solidFill>
                  <a:srgbClr val="002060"/>
                </a:solidFill>
                <a:latin typeface="Calibri" panose="020F0502020204030204" pitchFamily="34" charset="0"/>
                <a:cs typeface="Calibri" panose="020F0502020204030204" pitchFamily="34" charset="0"/>
              </a:rPr>
              <a:t> </a:t>
            </a:r>
            <a:r>
              <a:rPr sz="2400" dirty="0" err="1">
                <a:solidFill>
                  <a:srgbClr val="002060"/>
                </a:solidFill>
                <a:latin typeface="Calibri" panose="020F0502020204030204" pitchFamily="34" charset="0"/>
                <a:cs typeface="Calibri" panose="020F0502020204030204" pitchFamily="34" charset="0"/>
              </a:rPr>
              <a:t>на</a:t>
            </a:r>
            <a:r>
              <a:rPr lang="bg-BG" sz="2400" dirty="0">
                <a:solidFill>
                  <a:srgbClr val="002060"/>
                </a:solidFill>
                <a:latin typeface="Calibri" panose="020F0502020204030204" pitchFamily="34" charset="0"/>
                <a:cs typeface="Calibri" panose="020F0502020204030204" pitchFamily="34" charset="0"/>
              </a:rPr>
              <a:t> </a:t>
            </a:r>
            <a:r>
              <a:rPr sz="2400" spc="-900" dirty="0">
                <a:solidFill>
                  <a:srgbClr val="002060"/>
                </a:solidFill>
                <a:latin typeface="Calibri" panose="020F0502020204030204" pitchFamily="34" charset="0"/>
                <a:cs typeface="Calibri" panose="020F0502020204030204" pitchFamily="34" charset="0"/>
              </a:rPr>
              <a:t> </a:t>
            </a:r>
            <a:r>
              <a:rPr lang="bg-BG" sz="2400" spc="-900" dirty="0">
                <a:solidFill>
                  <a:srgbClr val="002060"/>
                </a:solidFill>
                <a:latin typeface="Calibri" panose="020F0502020204030204" pitchFamily="34" charset="0"/>
                <a:cs typeface="Calibri" panose="020F0502020204030204" pitchFamily="34" charset="0"/>
              </a:rPr>
              <a:t> </a:t>
            </a:r>
            <a:r>
              <a:rPr sz="2400" spc="-5" dirty="0" err="1">
                <a:solidFill>
                  <a:srgbClr val="002060"/>
                </a:solidFill>
                <a:latin typeface="Calibri" panose="020F0502020204030204" pitchFamily="34" charset="0"/>
                <a:cs typeface="Calibri" panose="020F0502020204030204" pitchFamily="34" charset="0"/>
              </a:rPr>
              <a:t>планиране</a:t>
            </a:r>
            <a:endParaRPr lang="en-US" sz="2400" spc="-5" dirty="0">
              <a:solidFill>
                <a:srgbClr val="002060"/>
              </a:solidFill>
              <a:latin typeface="Calibri" panose="020F0502020204030204" pitchFamily="34" charset="0"/>
            </a:endParaRPr>
          </a:p>
          <a:p>
            <a:pPr marL="220979" marR="5080" indent="-208915" algn="ctr">
              <a:lnSpc>
                <a:spcPct val="100000"/>
              </a:lnSpc>
              <a:spcBef>
                <a:spcPts val="100"/>
              </a:spcBef>
            </a:pPr>
            <a:r>
              <a:rPr lang="bg" sz="1200" spc="-5" dirty="0">
                <a:solidFill>
                  <a:srgbClr val="002060"/>
                </a:solidFill>
                <a:latin typeface="Calibri" panose="020F0502020204030204" pitchFamily="34" charset="0"/>
                <a:cs typeface="Calibri" panose="020F0502020204030204" pitchFamily="34" charset="0"/>
              </a:rPr>
              <a:t>Производствен бюджет</a:t>
            </a:r>
            <a:endParaRPr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p:cNvSpPr txBox="1">
            <a:spLocks noGrp="1"/>
          </p:cNvSpPr>
          <p:nvPr>
            <p:ph type="title"/>
          </p:nvPr>
        </p:nvSpPr>
        <p:spPr>
          <a:xfrm>
            <a:off x="4590289" y="1759689"/>
            <a:ext cx="4438095" cy="936795"/>
          </a:xfrm>
          <a:prstGeom prst="rect">
            <a:avLst/>
          </a:prstGeom>
        </p:spPr>
        <p:txBody>
          <a:bodyPr vert="horz" wrap="square" lIns="0" tIns="13335" rIns="0" bIns="0" rtlCol="0">
            <a:spAutoFit/>
          </a:bodyPr>
          <a:lstStyle/>
          <a:p>
            <a:pPr marL="12700" marR="5080" indent="-4445" algn="ctr">
              <a:lnSpc>
                <a:spcPct val="100000"/>
              </a:lnSpc>
              <a:spcBef>
                <a:spcPts val="105"/>
              </a:spcBef>
            </a:pPr>
            <a:r>
              <a:rPr sz="2000" spc="0" dirty="0" err="1">
                <a:solidFill>
                  <a:srgbClr val="000000"/>
                </a:solidFill>
              </a:rPr>
              <a:t>Цен</a:t>
            </a:r>
            <a:r>
              <a:rPr lang="bg-BG" sz="2000" spc="0" dirty="0">
                <a:solidFill>
                  <a:srgbClr val="000000"/>
                </a:solidFill>
              </a:rPr>
              <a:t>ови</a:t>
            </a:r>
            <a:r>
              <a:rPr sz="2000" spc="0" dirty="0">
                <a:solidFill>
                  <a:srgbClr val="000000"/>
                </a:solidFill>
              </a:rPr>
              <a:t> </a:t>
            </a:r>
            <a:r>
              <a:rPr lang="bg-BG" sz="2000" spc="0" dirty="0">
                <a:solidFill>
                  <a:srgbClr val="000000"/>
                </a:solidFill>
              </a:rPr>
              <a:t>п</a:t>
            </a:r>
            <a:r>
              <a:rPr sz="2000" spc="0" dirty="0" err="1">
                <a:solidFill>
                  <a:srgbClr val="000000"/>
                </a:solidFill>
              </a:rPr>
              <a:t>рототипи</a:t>
            </a:r>
            <a:r>
              <a:rPr sz="2000" spc="0" dirty="0">
                <a:solidFill>
                  <a:srgbClr val="000000"/>
                </a:solidFill>
              </a:rPr>
              <a:t> и средна цена на продукта (дизайн/създаване/материали/ноу-хау)</a:t>
            </a:r>
            <a:endParaRPr sz="2000" spc="0" dirty="0"/>
          </a:p>
        </p:txBody>
      </p:sp>
      <p:sp>
        <p:nvSpPr>
          <p:cNvPr id="5" name="object 5"/>
          <p:cNvSpPr txBox="1"/>
          <p:nvPr/>
        </p:nvSpPr>
        <p:spPr>
          <a:xfrm>
            <a:off x="4691888" y="3129533"/>
            <a:ext cx="4100195" cy="1244571"/>
          </a:xfrm>
          <a:prstGeom prst="rect">
            <a:avLst/>
          </a:prstGeom>
        </p:spPr>
        <p:txBody>
          <a:bodyPr vert="horz" wrap="square" lIns="0" tIns="13335" rIns="0" bIns="0" rtlCol="0">
            <a:spAutoFit/>
          </a:bodyPr>
          <a:lstStyle/>
          <a:p>
            <a:pPr algn="ctr">
              <a:lnSpc>
                <a:spcPct val="100000"/>
              </a:lnSpc>
              <a:spcBef>
                <a:spcPts val="105"/>
              </a:spcBef>
            </a:pPr>
            <a:r>
              <a:rPr sz="2000" dirty="0" err="1">
                <a:latin typeface="Calibri" panose="020F0502020204030204" pitchFamily="34" charset="0"/>
                <a:cs typeface="Calibri" panose="020F0502020204030204" pitchFamily="34" charset="0"/>
              </a:rPr>
              <a:t>Оцен</a:t>
            </a:r>
            <a:r>
              <a:rPr lang="bg-BG" sz="2000" dirty="0" err="1">
                <a:latin typeface="Calibri" panose="020F0502020204030204" pitchFamily="34" charset="0"/>
                <a:cs typeface="Calibri" panose="020F0502020204030204" pitchFamily="34" charset="0"/>
              </a:rPr>
              <a:t>ете</a:t>
            </a:r>
            <a:r>
              <a:rPr sz="2000" spc="-55"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търсене</a:t>
            </a:r>
            <a:r>
              <a:rPr lang="bg-BG" sz="2000" dirty="0">
                <a:latin typeface="Calibri" panose="020F0502020204030204" pitchFamily="34" charset="0"/>
                <a:cs typeface="Calibri" panose="020F0502020204030204" pitchFamily="34" charset="0"/>
              </a:rPr>
              <a:t>то</a:t>
            </a:r>
            <a:endParaRPr sz="2000" dirty="0">
              <a:latin typeface="Calibri" panose="020F0502020204030204" pitchFamily="34" charset="0"/>
              <a:cs typeface="Calibri" panose="020F0502020204030204" pitchFamily="34" charset="0"/>
            </a:endParaRPr>
          </a:p>
          <a:p>
            <a:pPr marL="12700" marR="5080" algn="ctr">
              <a:lnSpc>
                <a:spcPct val="100000"/>
              </a:lnSpc>
            </a:pPr>
            <a:r>
              <a:rPr sz="2000" dirty="0" err="1">
                <a:latin typeface="Calibri" panose="020F0502020204030204" pitchFamily="34" charset="0"/>
                <a:cs typeface="Calibri" panose="020F0502020204030204" pitchFamily="34" charset="0"/>
              </a:rPr>
              <a:t>Опит</a:t>
            </a:r>
            <a:r>
              <a:rPr lang="bg-BG" sz="2000" dirty="0" err="1">
                <a:latin typeface="Calibri" panose="020F0502020204030204" pitchFamily="34" charset="0"/>
                <a:cs typeface="Calibri" panose="020F0502020204030204" pitchFamily="34" charset="0"/>
              </a:rPr>
              <a:t>айте</a:t>
            </a:r>
            <a:r>
              <a:rPr lang="bg-BG" sz="2000" dirty="0">
                <a:latin typeface="Calibri" panose="020F0502020204030204" pitchFamily="34" charset="0"/>
                <a:cs typeface="Calibri" panose="020F0502020204030204" pitchFamily="34" charset="0"/>
              </a:rPr>
              <a:t> се</a:t>
            </a:r>
            <a:r>
              <a:rPr sz="2000" spc="-25"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да</a:t>
            </a:r>
            <a:r>
              <a:rPr sz="2000" spc="-15" dirty="0">
                <a:latin typeface="Calibri" panose="020F0502020204030204" pitchFamily="34" charset="0"/>
                <a:cs typeface="Calibri" panose="020F0502020204030204" pitchFamily="34" charset="0"/>
              </a:rPr>
              <a:t> </a:t>
            </a:r>
            <a:r>
              <a:rPr sz="2000" spc="-5" dirty="0" err="1">
                <a:latin typeface="Calibri" panose="020F0502020204030204" pitchFamily="34" charset="0"/>
                <a:cs typeface="Calibri" panose="020F0502020204030204" pitchFamily="34" charset="0"/>
              </a:rPr>
              <a:t>определ</a:t>
            </a:r>
            <a:r>
              <a:rPr lang="bg-BG" sz="2000" spc="-5" dirty="0" err="1">
                <a:latin typeface="Calibri" panose="020F0502020204030204" pitchFamily="34" charset="0"/>
                <a:cs typeface="Calibri" panose="020F0502020204030204" pitchFamily="34" charset="0"/>
              </a:rPr>
              <a:t>ите</a:t>
            </a:r>
            <a:r>
              <a:rPr sz="2000" spc="-35"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размер</a:t>
            </a:r>
            <a:r>
              <a:rPr lang="bg-BG" sz="2000" dirty="0">
                <a:latin typeface="Calibri" panose="020F0502020204030204" pitchFamily="34" charset="0"/>
                <a:cs typeface="Calibri" panose="020F0502020204030204" pitchFamily="34" charset="0"/>
              </a:rPr>
              <a:t>а на пазара</a:t>
            </a:r>
            <a:r>
              <a:rPr sz="2000" spc="-2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и</a:t>
            </a:r>
            <a:r>
              <a:rPr lang="bg-BG" sz="2000" spc="-5" dirty="0">
                <a:latin typeface="Calibri" panose="020F0502020204030204" pitchFamily="34" charset="0"/>
                <a:cs typeface="Calibri" panose="020F0502020204030204" pitchFamily="34" charset="0"/>
              </a:rPr>
              <a:t> </a:t>
            </a:r>
            <a:r>
              <a:rPr sz="2000" spc="-54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пазарния дял, който искате </a:t>
            </a:r>
            <a:r>
              <a:rPr sz="2000" spc="-5" dirty="0">
                <a:latin typeface="Calibri" panose="020F0502020204030204" pitchFamily="34" charset="0"/>
                <a:cs typeface="Calibri" panose="020F0502020204030204" pitchFamily="34" charset="0"/>
              </a:rPr>
              <a:t>да </a:t>
            </a:r>
            <a:r>
              <a:rPr sz="2000" dirty="0" err="1">
                <a:latin typeface="Calibri" panose="020F0502020204030204" pitchFamily="34" charset="0"/>
                <a:cs typeface="Calibri" panose="020F0502020204030204" pitchFamily="34" charset="0"/>
              </a:rPr>
              <a:t>получите</a:t>
            </a:r>
            <a:r>
              <a:rPr sz="2000" spc="5" dirty="0">
                <a:latin typeface="Calibri" panose="020F0502020204030204" pitchFamily="34" charset="0"/>
                <a:cs typeface="Calibri" panose="020F0502020204030204" pitchFamily="34" charset="0"/>
              </a:rPr>
              <a:t> </a:t>
            </a:r>
            <a:r>
              <a:rPr lang="bg-BG" sz="2000" spc="5" dirty="0">
                <a:latin typeface="Calibri" panose="020F0502020204030204" pitchFamily="34" charset="0"/>
                <a:cs typeface="Calibri" panose="020F0502020204030204" pitchFamily="34" charset="0"/>
              </a:rPr>
              <a:t>през </a:t>
            </a:r>
            <a:r>
              <a:rPr sz="2000" dirty="0" err="1">
                <a:latin typeface="Calibri" panose="020F0502020204030204" pitchFamily="34" charset="0"/>
                <a:cs typeface="Calibri" panose="020F0502020204030204" pitchFamily="34" charset="0"/>
              </a:rPr>
              <a:t>време</a:t>
            </a:r>
            <a:r>
              <a:rPr lang="bg-BG" sz="2000" dirty="0">
                <a:latin typeface="Calibri" panose="020F0502020204030204" pitchFamily="34" charset="0"/>
                <a:cs typeface="Calibri" panose="020F0502020204030204" pitchFamily="34" charset="0"/>
              </a:rPr>
              <a:t>то.</a:t>
            </a:r>
            <a:endParaRPr sz="2000" dirty="0">
              <a:latin typeface="Calibri" panose="020F0502020204030204" pitchFamily="34" charset="0"/>
              <a:cs typeface="Calibri" panose="020F0502020204030204" pitchFamily="34" charset="0"/>
            </a:endParaRPr>
          </a:p>
        </p:txBody>
      </p:sp>
      <p:sp>
        <p:nvSpPr>
          <p:cNvPr id="6" name="object 6"/>
          <p:cNvSpPr txBox="1"/>
          <p:nvPr/>
        </p:nvSpPr>
        <p:spPr>
          <a:xfrm>
            <a:off x="4691888" y="4653483"/>
            <a:ext cx="4102735" cy="1552348"/>
          </a:xfrm>
          <a:prstGeom prst="rect">
            <a:avLst/>
          </a:prstGeom>
        </p:spPr>
        <p:txBody>
          <a:bodyPr vert="horz" wrap="square" lIns="0" tIns="13335" rIns="0" bIns="0" rtlCol="0">
            <a:spAutoFit/>
          </a:bodyPr>
          <a:lstStyle/>
          <a:p>
            <a:pPr marL="12065" marR="5080" indent="-635" algn="ctr">
              <a:lnSpc>
                <a:spcPct val="100000"/>
              </a:lnSpc>
              <a:spcBef>
                <a:spcPts val="105"/>
              </a:spcBef>
            </a:pPr>
            <a:r>
              <a:rPr lang="ru-RU" sz="2000" dirty="0" err="1">
                <a:latin typeface="Calibri" panose="020F0502020204030204" pitchFamily="34" charset="0"/>
                <a:cs typeface="Calibri" panose="020F0502020204030204" pitchFamily="34" charset="0"/>
              </a:rPr>
              <a:t>Ценообразувайте</a:t>
            </a:r>
            <a:r>
              <a:rPr lang="ru-RU" sz="2000" dirty="0">
                <a:latin typeface="Calibri" panose="020F0502020204030204" pitchFamily="34" charset="0"/>
                <a:cs typeface="Calibri" panose="020F0502020204030204" pitchFamily="34" charset="0"/>
              </a:rPr>
              <a:t> своя микс продукт – услуга, </a:t>
            </a:r>
            <a:r>
              <a:rPr lang="ru-RU" sz="2000" dirty="0" err="1">
                <a:latin typeface="Calibri" panose="020F0502020204030204" pitchFamily="34" charset="0"/>
                <a:cs typeface="Calibri" panose="020F0502020204030204" pitchFamily="34" charset="0"/>
              </a:rPr>
              <a:t>насочен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към</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вашия</a:t>
            </a:r>
            <a:r>
              <a:rPr lang="ru-RU" sz="2000" dirty="0">
                <a:latin typeface="Calibri" panose="020F0502020204030204" pitchFamily="34" charset="0"/>
                <a:cs typeface="Calibri" panose="020F0502020204030204" pitchFamily="34" charset="0"/>
              </a:rPr>
              <a:t> минимален жизнеспособен сегмент за </a:t>
            </a:r>
            <a:r>
              <a:rPr lang="ru-RU" sz="2000" dirty="0" err="1">
                <a:latin typeface="Calibri" panose="020F0502020204030204" pitchFamily="34" charset="0"/>
                <a:cs typeface="Calibri" panose="020F0502020204030204" pitchFamily="34" charset="0"/>
              </a:rPr>
              <a:t>начални</a:t>
            </a:r>
            <a:r>
              <a:rPr lang="ru-RU" sz="2000" dirty="0">
                <a:latin typeface="Calibri" panose="020F0502020204030204" pitchFamily="34" charset="0"/>
                <a:cs typeface="Calibri" panose="020F0502020204030204" pitchFamily="34" charset="0"/>
              </a:rPr>
              <a:t>  и </a:t>
            </a:r>
            <a:r>
              <a:rPr lang="ru-RU" sz="2000" dirty="0" err="1">
                <a:latin typeface="Calibri" panose="020F0502020204030204" pitchFamily="34" charset="0"/>
                <a:cs typeface="Calibri" panose="020F0502020204030204" pitchFamily="34" charset="0"/>
              </a:rPr>
              <a:t>последващи</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периоди</a:t>
            </a:r>
            <a:r>
              <a:rPr lang="ru-RU" sz="2000" dirty="0">
                <a:latin typeface="Calibri" panose="020F0502020204030204" pitchFamily="34" charset="0"/>
                <a:cs typeface="Calibri" panose="020F0502020204030204" pitchFamily="34" charset="0"/>
              </a:rPr>
              <a:t> (3-5 </a:t>
            </a:r>
            <a:r>
              <a:rPr lang="ru-RU" sz="2000" dirty="0" err="1">
                <a:latin typeface="Calibri" panose="020F0502020204030204" pitchFamily="34" charset="0"/>
                <a:cs typeface="Calibri" panose="020F0502020204030204" pitchFamily="34" charset="0"/>
              </a:rPr>
              <a:t>години</a:t>
            </a:r>
            <a:r>
              <a:rPr lang="ru-RU" sz="2000" dirty="0">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8661" y="3139176"/>
            <a:ext cx="2401740" cy="961802"/>
          </a:xfrm>
          <a:prstGeom prst="rect">
            <a:avLst/>
          </a:prstGeom>
        </p:spPr>
        <p:txBody>
          <a:bodyPr vert="horz" wrap="square" lIns="0" tIns="12700" rIns="0" bIns="0" rtlCol="0">
            <a:spAutoFit/>
          </a:bodyPr>
          <a:lstStyle/>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Фаза </a:t>
            </a:r>
            <a:r>
              <a:rPr lang="bg" sz="2400" spc="-50" dirty="0">
                <a:solidFill>
                  <a:srgbClr val="002060"/>
                </a:solidFill>
                <a:latin typeface="Calibri" panose="020F0502020204030204" pitchFamily="34" charset="0"/>
                <a:cs typeface="Calibri" panose="020F0502020204030204" pitchFamily="34" charset="0"/>
              </a:rPr>
              <a:t>2</a:t>
            </a:r>
            <a:r>
              <a:rPr lang="bg" sz="2400" spc="-60" dirty="0">
                <a:solidFill>
                  <a:srgbClr val="002060"/>
                </a:solidFill>
                <a:latin typeface="Calibri" panose="020F0502020204030204" pitchFamily="34" charset="0"/>
                <a:cs typeface="Calibri" panose="020F0502020204030204" pitchFamily="34" charset="0"/>
              </a:rPr>
              <a:t> </a:t>
            </a:r>
          </a:p>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на </a:t>
            </a:r>
            <a:r>
              <a:rPr lang="bg" sz="2400" spc="-900" dirty="0">
                <a:solidFill>
                  <a:srgbClr val="002060"/>
                </a:solidFill>
                <a:latin typeface="Calibri" panose="020F0502020204030204" pitchFamily="34" charset="0"/>
                <a:cs typeface="Calibri" panose="020F0502020204030204" pitchFamily="34" charset="0"/>
              </a:rPr>
              <a:t> </a:t>
            </a:r>
            <a:r>
              <a:rPr lang="bg" sz="2400" spc="-5" dirty="0">
                <a:solidFill>
                  <a:srgbClr val="002060"/>
                </a:solidFill>
                <a:latin typeface="Calibri" panose="020F0502020204030204" pitchFamily="34" charset="0"/>
                <a:cs typeface="Calibri" panose="020F0502020204030204" pitchFamily="34" charset="0"/>
              </a:rPr>
              <a:t>планиране</a:t>
            </a:r>
          </a:p>
          <a:p>
            <a:pPr marL="220979" marR="5080" indent="-208915" algn="ctr">
              <a:lnSpc>
                <a:spcPct val="100000"/>
              </a:lnSpc>
              <a:spcBef>
                <a:spcPts val="100"/>
              </a:spcBef>
            </a:pPr>
            <a:r>
              <a:rPr lang="bg" sz="1200" spc="-5" dirty="0">
                <a:solidFill>
                  <a:srgbClr val="002060"/>
                </a:solidFill>
                <a:latin typeface="Calibri" panose="020F0502020204030204" pitchFamily="34" charset="0"/>
                <a:cs typeface="Calibri" panose="020F0502020204030204" pitchFamily="34" charset="0"/>
              </a:rPr>
              <a:t>Бюджет за продажби</a:t>
            </a:r>
            <a:endParaRPr lang="en-GB"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10" name="object 5">
            <a:extLst>
              <a:ext uri="{FF2B5EF4-FFF2-40B4-BE49-F238E27FC236}">
                <a16:creationId xmlns:a16="http://schemas.microsoft.com/office/drawing/2014/main" id="{E0A783BC-27AB-1262-604C-43E505E1CDDF}"/>
              </a:ext>
            </a:extLst>
          </p:cNvPr>
          <p:cNvSpPr txBox="1"/>
          <p:nvPr/>
        </p:nvSpPr>
        <p:spPr>
          <a:xfrm>
            <a:off x="4734875" y="2958782"/>
            <a:ext cx="4188460" cy="1244571"/>
          </a:xfrm>
          <a:prstGeom prst="rect">
            <a:avLst/>
          </a:prstGeom>
        </p:spPr>
        <p:txBody>
          <a:bodyPr vert="horz" wrap="square" lIns="0" tIns="13335" rIns="0" bIns="0" rtlCol="0">
            <a:spAutoFit/>
          </a:bodyPr>
          <a:lstStyle/>
          <a:p>
            <a:pPr marL="12065" marR="5080" algn="ctr">
              <a:lnSpc>
                <a:spcPct val="100000"/>
              </a:lnSpc>
              <a:spcBef>
                <a:spcPts val="105"/>
              </a:spcBef>
            </a:pPr>
            <a:r>
              <a:rPr lang="ru-RU" sz="2000" dirty="0" err="1">
                <a:latin typeface="Calibri" panose="020F0502020204030204" pitchFamily="34" charset="0"/>
                <a:cs typeface="Calibri" panose="020F0502020204030204" pitchFamily="34" charset="0"/>
              </a:rPr>
              <a:t>Разходите</a:t>
            </a:r>
            <a:r>
              <a:rPr lang="ru-RU" sz="2000" dirty="0">
                <a:latin typeface="Calibri" panose="020F0502020204030204" pitchFamily="34" charset="0"/>
                <a:cs typeface="Calibri" panose="020F0502020204030204" pitchFamily="34" charset="0"/>
              </a:rPr>
              <a:t> за </a:t>
            </a:r>
            <a:r>
              <a:rPr lang="ru-RU" sz="2000" dirty="0" err="1">
                <a:latin typeface="Calibri" panose="020F0502020204030204" pitchFamily="34" charset="0"/>
                <a:cs typeface="Calibri" panose="020F0502020204030204" pitchFamily="34" charset="0"/>
              </a:rPr>
              <a:t>вашето</a:t>
            </a:r>
            <a:r>
              <a:rPr lang="ru-RU" sz="2000" dirty="0">
                <a:latin typeface="Calibri" panose="020F0502020204030204" pitchFamily="34" charset="0"/>
                <a:cs typeface="Calibri" panose="020F0502020204030204" pitchFamily="34" charset="0"/>
              </a:rPr>
              <a:t> производство, </a:t>
            </a:r>
            <a:r>
              <a:rPr lang="ru-RU" sz="2000" dirty="0" err="1">
                <a:latin typeface="Calibri" panose="020F0502020204030204" pitchFamily="34" charset="0"/>
                <a:cs typeface="Calibri" panose="020F0502020204030204" pitchFamily="34" charset="0"/>
              </a:rPr>
              <a:t>които</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ще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осигурят</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необходимите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продукти</a:t>
            </a:r>
            <a:r>
              <a:rPr lang="ru-RU" sz="2000" dirty="0">
                <a:latin typeface="Calibri" panose="020F0502020204030204" pitchFamily="34" charset="0"/>
                <a:cs typeface="Calibri" panose="020F0502020204030204" pitchFamily="34" charset="0"/>
              </a:rPr>
              <a:t> и услуги, </a:t>
            </a:r>
            <a:r>
              <a:rPr lang="ru-RU" sz="2000" dirty="0" err="1">
                <a:latin typeface="Calibri" panose="020F0502020204030204" pitchFamily="34" charset="0"/>
                <a:cs typeface="Calibri" panose="020F0502020204030204" pitchFamily="34" charset="0"/>
              </a:rPr>
              <a:t>които</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сте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прогнозирали</a:t>
            </a:r>
            <a:r>
              <a:rPr lang="ru-RU" sz="2000" dirty="0">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50A0738-6E8B-FFD8-53B3-1E6594CABB35}"/>
              </a:ext>
            </a:extLst>
          </p:cNvPr>
          <p:cNvSpPr txBox="1"/>
          <p:nvPr/>
        </p:nvSpPr>
        <p:spPr>
          <a:xfrm>
            <a:off x="4734875" y="1580388"/>
            <a:ext cx="4114834" cy="1200329"/>
          </a:xfrm>
          <a:prstGeom prst="rect">
            <a:avLst/>
          </a:prstGeom>
          <a:noFill/>
        </p:spPr>
        <p:txBody>
          <a:bodyPr wrap="square" rtlCol="0">
            <a:spAutoFit/>
          </a:bodyPr>
          <a:lstStyle/>
          <a:p>
            <a:pPr algn="ctr"/>
            <a:r>
              <a:rPr lang="ru-RU" sz="2400" dirty="0" err="1">
                <a:latin typeface="Calibri" panose="020F0502020204030204" pitchFamily="34" charset="0"/>
                <a:cs typeface="Calibri" panose="020F0502020204030204" pitchFamily="34" charset="0"/>
              </a:rPr>
              <a:t>Прогнозирайте</a:t>
            </a:r>
            <a:r>
              <a:rPr lang="ru-RU" sz="2400" dirty="0">
                <a:latin typeface="Calibri" panose="020F0502020204030204" pitchFamily="34" charset="0"/>
                <a:cs typeface="Calibri" panose="020F0502020204030204" pitchFamily="34" charset="0"/>
              </a:rPr>
              <a:t> </a:t>
            </a:r>
            <a:r>
              <a:rPr lang="ru-RU" sz="2400" dirty="0" err="1">
                <a:latin typeface="Calibri" panose="020F0502020204030204" pitchFamily="34" charset="0"/>
                <a:cs typeface="Calibri" panose="020F0502020204030204" pitchFamily="34" charset="0"/>
              </a:rPr>
              <a:t>продажбите</a:t>
            </a:r>
            <a:r>
              <a:rPr lang="ru-RU" sz="2400" dirty="0">
                <a:latin typeface="Calibri" panose="020F0502020204030204" pitchFamily="34" charset="0"/>
                <a:cs typeface="Calibri" panose="020F0502020204030204" pitchFamily="34" charset="0"/>
              </a:rPr>
              <a:t> </a:t>
            </a:r>
            <a:r>
              <a:rPr lang="ru-RU" sz="2400" dirty="0" err="1">
                <a:latin typeface="Calibri" panose="020F0502020204030204" pitchFamily="34" charset="0"/>
                <a:cs typeface="Calibri" panose="020F0502020204030204" pitchFamily="34" charset="0"/>
              </a:rPr>
              <a:t>във</a:t>
            </a:r>
            <a:r>
              <a:rPr lang="ru-RU" sz="2400" dirty="0">
                <a:latin typeface="Calibri" panose="020F0502020204030204" pitchFamily="34" charset="0"/>
                <a:cs typeface="Calibri" panose="020F0502020204030204" pitchFamily="34" charset="0"/>
              </a:rPr>
              <a:t> </a:t>
            </a:r>
            <a:r>
              <a:rPr lang="ru-RU" sz="2400" dirty="0" err="1">
                <a:latin typeface="Calibri" panose="020F0502020204030204" pitchFamily="34" charset="0"/>
                <a:cs typeface="Calibri" panose="020F0502020204030204" pitchFamily="34" charset="0"/>
              </a:rPr>
              <a:t>времето</a:t>
            </a:r>
            <a:r>
              <a:rPr lang="ru-RU" sz="2400" dirty="0">
                <a:latin typeface="Calibri" panose="020F0502020204030204" pitchFamily="34" charset="0"/>
                <a:cs typeface="Calibri" panose="020F0502020204030204" pitchFamily="34" charset="0"/>
              </a:rPr>
              <a:t> за тип продукт/услуга</a:t>
            </a:r>
            <a:endParaRPr lang="en-G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477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0495" y="3139176"/>
            <a:ext cx="2785363" cy="961802"/>
          </a:xfrm>
          <a:prstGeom prst="rect">
            <a:avLst/>
          </a:prstGeom>
        </p:spPr>
        <p:txBody>
          <a:bodyPr vert="horz" wrap="square" lIns="0" tIns="12700" rIns="0" bIns="0" rtlCol="0">
            <a:spAutoFit/>
          </a:bodyPr>
          <a:lstStyle/>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Фаза </a:t>
            </a:r>
            <a:r>
              <a:rPr lang="bg" sz="2400" spc="-50" dirty="0">
                <a:solidFill>
                  <a:srgbClr val="002060"/>
                </a:solidFill>
                <a:latin typeface="Calibri" panose="020F0502020204030204" pitchFamily="34" charset="0"/>
                <a:cs typeface="Calibri" panose="020F0502020204030204" pitchFamily="34" charset="0"/>
              </a:rPr>
              <a:t>3</a:t>
            </a:r>
            <a:r>
              <a:rPr lang="bg" sz="2400" spc="-60" dirty="0">
                <a:solidFill>
                  <a:srgbClr val="002060"/>
                </a:solidFill>
                <a:latin typeface="Calibri" panose="020F0502020204030204" pitchFamily="34" charset="0"/>
                <a:cs typeface="Calibri" panose="020F0502020204030204" pitchFamily="34" charset="0"/>
              </a:rPr>
              <a:t> </a:t>
            </a:r>
            <a:endParaRPr lang="en-GB" sz="2400" spc="-60" dirty="0">
              <a:solidFill>
                <a:srgbClr val="002060"/>
              </a:solidFill>
              <a:latin typeface="Calibri" panose="020F0502020204030204" pitchFamily="34" charset="0"/>
              <a:cs typeface="Calibri" panose="020F0502020204030204" pitchFamily="34" charset="0"/>
            </a:endParaRPr>
          </a:p>
          <a:p>
            <a:pPr marL="220979" marR="5080" indent="-208915" algn="ctr">
              <a:lnSpc>
                <a:spcPct val="100000"/>
              </a:lnSpc>
              <a:spcBef>
                <a:spcPts val="100"/>
              </a:spcBef>
            </a:pPr>
            <a:r>
              <a:rPr lang="bg-BG" sz="2400" dirty="0">
                <a:solidFill>
                  <a:srgbClr val="002060"/>
                </a:solidFill>
                <a:latin typeface="Calibri" panose="020F0502020204030204" pitchFamily="34" charset="0"/>
                <a:cs typeface="Calibri" panose="020F0502020204030204" pitchFamily="34" charset="0"/>
              </a:rPr>
              <a:t>н</a:t>
            </a:r>
            <a:r>
              <a:rPr lang="bg" sz="2400" dirty="0">
                <a:solidFill>
                  <a:srgbClr val="002060"/>
                </a:solidFill>
                <a:latin typeface="Calibri" panose="020F0502020204030204" pitchFamily="34" charset="0"/>
                <a:cs typeface="Calibri" panose="020F0502020204030204" pitchFamily="34" charset="0"/>
              </a:rPr>
              <a:t>а</a:t>
            </a:r>
            <a:r>
              <a:rPr lang="en-GB" sz="2400" dirty="0">
                <a:solidFill>
                  <a:srgbClr val="002060"/>
                </a:solidFill>
                <a:latin typeface="Calibri" panose="020F0502020204030204" pitchFamily="34" charset="0"/>
                <a:cs typeface="Calibri" panose="020F0502020204030204" pitchFamily="34" charset="0"/>
              </a:rPr>
              <a:t> </a:t>
            </a:r>
            <a:r>
              <a:rPr lang="bg" sz="2400" spc="-900" dirty="0">
                <a:solidFill>
                  <a:srgbClr val="002060"/>
                </a:solidFill>
                <a:latin typeface="Calibri" panose="020F0502020204030204" pitchFamily="34" charset="0"/>
                <a:cs typeface="Calibri" panose="020F0502020204030204" pitchFamily="34" charset="0"/>
              </a:rPr>
              <a:t> </a:t>
            </a:r>
            <a:r>
              <a:rPr lang="en-GB" sz="2400" spc="-900" dirty="0">
                <a:solidFill>
                  <a:srgbClr val="002060"/>
                </a:solidFill>
                <a:latin typeface="Calibri" panose="020F0502020204030204" pitchFamily="34" charset="0"/>
                <a:cs typeface="Calibri" panose="020F0502020204030204" pitchFamily="34" charset="0"/>
              </a:rPr>
              <a:t> </a:t>
            </a:r>
            <a:r>
              <a:rPr lang="bg" sz="2400" spc="-5" dirty="0">
                <a:solidFill>
                  <a:srgbClr val="002060"/>
                </a:solidFill>
                <a:latin typeface="Calibri" panose="020F0502020204030204" pitchFamily="34" charset="0"/>
                <a:cs typeface="Calibri" panose="020F0502020204030204" pitchFamily="34" charset="0"/>
              </a:rPr>
              <a:t>планиране</a:t>
            </a:r>
            <a:endParaRPr lang="en-GB" sz="2400" spc="-5" dirty="0">
              <a:solidFill>
                <a:srgbClr val="002060"/>
              </a:solidFill>
              <a:latin typeface="Calibri" panose="020F0502020204030204" pitchFamily="34" charset="0"/>
            </a:endParaRPr>
          </a:p>
          <a:p>
            <a:pPr marL="220979" marR="5080" indent="-208915" algn="ctr">
              <a:lnSpc>
                <a:spcPct val="100000"/>
              </a:lnSpc>
              <a:spcBef>
                <a:spcPts val="100"/>
              </a:spcBef>
            </a:pPr>
            <a:r>
              <a:rPr lang="bg" sz="1200" spc="-5" dirty="0">
                <a:solidFill>
                  <a:srgbClr val="002060"/>
                </a:solidFill>
                <a:latin typeface="Calibri" panose="020F0502020204030204" pitchFamily="34" charset="0"/>
                <a:cs typeface="Calibri" panose="020F0502020204030204" pitchFamily="34" charset="0"/>
              </a:rPr>
              <a:t>Човешки ресурси</a:t>
            </a:r>
            <a:endParaRPr lang="en-GB"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4" name="object 4">
            <a:extLst>
              <a:ext uri="{FF2B5EF4-FFF2-40B4-BE49-F238E27FC236}">
                <a16:creationId xmlns:a16="http://schemas.microsoft.com/office/drawing/2014/main" id="{5996F5AC-8531-45A1-16BE-CC421AEE4AD0}"/>
              </a:ext>
            </a:extLst>
          </p:cNvPr>
          <p:cNvSpPr txBox="1"/>
          <p:nvPr/>
        </p:nvSpPr>
        <p:spPr>
          <a:xfrm>
            <a:off x="4757420" y="2204974"/>
            <a:ext cx="4042410" cy="1552348"/>
          </a:xfrm>
          <a:prstGeom prst="rect">
            <a:avLst/>
          </a:prstGeom>
        </p:spPr>
        <p:txBody>
          <a:bodyPr vert="horz" wrap="square" lIns="0" tIns="13335" rIns="0" bIns="0" rtlCol="0">
            <a:spAutoFit/>
          </a:bodyPr>
          <a:lstStyle/>
          <a:p>
            <a:pPr marL="12700" marR="5080" indent="635" algn="ctr">
              <a:lnSpc>
                <a:spcPct val="100000"/>
              </a:lnSpc>
              <a:spcBef>
                <a:spcPts val="105"/>
              </a:spcBef>
            </a:pPr>
            <a:r>
              <a:rPr lang="ru-RU" sz="2000" dirty="0" err="1">
                <a:latin typeface="Calibri" panose="020F0502020204030204" pitchFamily="34" charset="0"/>
                <a:cs typeface="Calibri" panose="020F0502020204030204" pitchFamily="34" charset="0"/>
              </a:rPr>
              <a:t>Дизайнът</a:t>
            </a:r>
            <a:r>
              <a:rPr lang="ru-RU" sz="2000" dirty="0">
                <a:latin typeface="Calibri" panose="020F0502020204030204" pitchFamily="34" charset="0"/>
                <a:cs typeface="Calibri" panose="020F0502020204030204" pitchFamily="34" charset="0"/>
              </a:rPr>
              <a:t> и </a:t>
            </a:r>
            <a:r>
              <a:rPr lang="ru-RU" sz="2000" dirty="0" err="1">
                <a:latin typeface="Calibri" panose="020F0502020204030204" pitchFamily="34" charset="0"/>
                <a:cs typeface="Calibri" panose="020F0502020204030204" pitchFamily="34" charset="0"/>
              </a:rPr>
              <a:t>разходите</a:t>
            </a:r>
            <a:r>
              <a:rPr lang="ru-RU" sz="2000" dirty="0">
                <a:latin typeface="Calibri" panose="020F0502020204030204" pitchFamily="34" charset="0"/>
                <a:cs typeface="Calibri" panose="020F0502020204030204" pitchFamily="34" charset="0"/>
              </a:rPr>
              <a:t> за </a:t>
            </a:r>
            <a:r>
              <a:rPr lang="ru-RU" sz="2000" dirty="0" err="1">
                <a:latin typeface="Calibri" panose="020F0502020204030204" pitchFamily="34" charset="0"/>
                <a:cs typeface="Calibri" panose="020F0502020204030204" pitchFamily="34" charset="0"/>
              </a:rPr>
              <a:t>прогнозиране</a:t>
            </a:r>
            <a:r>
              <a:rPr lang="ru-RU" sz="2000" dirty="0">
                <a:latin typeface="Calibri" panose="020F0502020204030204" pitchFamily="34" charset="0"/>
                <a:cs typeface="Calibri" panose="020F0502020204030204" pitchFamily="34" charset="0"/>
              </a:rPr>
              <a:t> на плана за </a:t>
            </a:r>
            <a:r>
              <a:rPr lang="ru-RU" sz="2000" dirty="0" err="1">
                <a:latin typeface="Calibri" panose="020F0502020204030204" pitchFamily="34" charset="0"/>
                <a:cs typeface="Calibri" panose="020F0502020204030204" pitchFamily="34" charset="0"/>
              </a:rPr>
              <a:t>човешки</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ресурси</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трябва</a:t>
            </a:r>
            <a:r>
              <a:rPr lang="ru-RU" sz="2000" dirty="0">
                <a:latin typeface="Calibri" panose="020F0502020204030204" pitchFamily="34" charset="0"/>
                <a:cs typeface="Calibri" panose="020F0502020204030204" pitchFamily="34" charset="0"/>
              </a:rPr>
              <a:t> да </a:t>
            </a:r>
            <a:r>
              <a:rPr lang="ru-RU" sz="2000" dirty="0" err="1">
                <a:latin typeface="Calibri" panose="020F0502020204030204" pitchFamily="34" charset="0"/>
                <a:cs typeface="Calibri" panose="020F0502020204030204" pitchFamily="34" charset="0"/>
              </a:rPr>
              <a:t>поддържат</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разходите</a:t>
            </a:r>
            <a:r>
              <a:rPr lang="ru-RU" sz="2000" dirty="0">
                <a:latin typeface="Calibri" panose="020F0502020204030204" pitchFamily="34" charset="0"/>
                <a:cs typeface="Calibri" panose="020F0502020204030204" pitchFamily="34" charset="0"/>
              </a:rPr>
              <a:t> за производство и операции.</a:t>
            </a:r>
            <a:endParaRPr sz="2000" dirty="0">
              <a:latin typeface="Calibri" panose="020F0502020204030204" pitchFamily="34" charset="0"/>
              <a:cs typeface="Calibri" panose="020F0502020204030204" pitchFamily="34" charset="0"/>
            </a:endParaRPr>
          </a:p>
        </p:txBody>
      </p:sp>
      <p:sp>
        <p:nvSpPr>
          <p:cNvPr id="5" name="object 5">
            <a:extLst>
              <a:ext uri="{FF2B5EF4-FFF2-40B4-BE49-F238E27FC236}">
                <a16:creationId xmlns:a16="http://schemas.microsoft.com/office/drawing/2014/main" id="{37C61953-C47C-D712-3232-C032AC6C8DF0}"/>
              </a:ext>
            </a:extLst>
          </p:cNvPr>
          <p:cNvSpPr txBox="1"/>
          <p:nvPr/>
        </p:nvSpPr>
        <p:spPr>
          <a:xfrm>
            <a:off x="4866640" y="3968303"/>
            <a:ext cx="3823970" cy="1244571"/>
          </a:xfrm>
          <a:prstGeom prst="rect">
            <a:avLst/>
          </a:prstGeom>
        </p:spPr>
        <p:txBody>
          <a:bodyPr vert="horz" wrap="square" lIns="0" tIns="13335" rIns="0" bIns="0" rtlCol="0">
            <a:spAutoFit/>
          </a:bodyPr>
          <a:lstStyle/>
          <a:p>
            <a:pPr marL="12700" marR="5080" indent="-1905" algn="ctr">
              <a:lnSpc>
                <a:spcPct val="100000"/>
              </a:lnSpc>
              <a:spcBef>
                <a:spcPts val="105"/>
              </a:spcBef>
            </a:pPr>
            <a:r>
              <a:rPr sz="2000" dirty="0">
                <a:latin typeface="Calibri" panose="020F0502020204030204" pitchFamily="34" charset="0"/>
                <a:cs typeface="Calibri" panose="020F0502020204030204" pitchFamily="34" charset="0"/>
              </a:rPr>
              <a:t>(Направете го аналитично, тъй като ще </a:t>
            </a:r>
            <a:r>
              <a:rPr sz="2000" dirty="0" err="1">
                <a:latin typeface="Calibri" panose="020F0502020204030204" pitchFamily="34" charset="0"/>
                <a:cs typeface="Calibri" panose="020F0502020204030204" pitchFamily="34" charset="0"/>
              </a:rPr>
              <a:t>бъде</a:t>
            </a:r>
            <a:r>
              <a:rPr sz="200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критичен</a:t>
            </a:r>
            <a:r>
              <a:rPr sz="2000" spc="-25"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елемент</a:t>
            </a:r>
            <a:r>
              <a:rPr lang="bg-BG" sz="2000" dirty="0">
                <a:latin typeface="Calibri" panose="020F0502020204030204" pitchFamily="34" charset="0"/>
                <a:cs typeface="Calibri" panose="020F0502020204030204" pitchFamily="34" charset="0"/>
              </a:rPr>
              <a:t>,</a:t>
            </a:r>
            <a:r>
              <a:rPr sz="2000" spc="-45"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абсорбиращ</a:t>
            </a:r>
            <a:r>
              <a:rPr sz="2000" spc="-5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достатъчно</a:t>
            </a:r>
            <a:r>
              <a:rPr lang="bg-BG" sz="2000" dirty="0">
                <a:latin typeface="Calibri" panose="020F0502020204030204" pitchFamily="34" charset="0"/>
                <a:cs typeface="Calibri" panose="020F0502020204030204" pitchFamily="34" charset="0"/>
              </a:rPr>
              <a:t> </a:t>
            </a:r>
            <a:r>
              <a:rPr sz="2000" spc="-540" dirty="0">
                <a:latin typeface="Calibri" panose="020F0502020204030204" pitchFamily="34" charset="0"/>
                <a:cs typeface="Calibri" panose="020F0502020204030204" pitchFamily="34" charset="0"/>
              </a:rPr>
              <a:t> </a:t>
            </a:r>
            <a:r>
              <a:rPr lang="bg-BG" sz="2000" spc="-54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парични</a:t>
            </a:r>
            <a:r>
              <a:rPr sz="2000" spc="-35"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ресурси</a:t>
            </a:r>
            <a:r>
              <a:rPr sz="2000" dirty="0">
                <a:latin typeface="Calibri" panose="020F0502020204030204" pitchFamily="34" charset="0"/>
                <a:cs typeface="Calibri" panose="020F0502020204030204" pitchFamily="34" charset="0"/>
              </a:rPr>
              <a:t>)</a:t>
            </a:r>
            <a:r>
              <a:rPr lang="bg-BG" sz="2000" dirty="0">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281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0495" y="3139176"/>
            <a:ext cx="2785363" cy="961802"/>
          </a:xfrm>
          <a:prstGeom prst="rect">
            <a:avLst/>
          </a:prstGeom>
        </p:spPr>
        <p:txBody>
          <a:bodyPr vert="horz" wrap="square" lIns="0" tIns="12700" rIns="0" bIns="0" rtlCol="0">
            <a:spAutoFit/>
          </a:bodyPr>
          <a:lstStyle/>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Фаза</a:t>
            </a:r>
            <a:r>
              <a:rPr lang="bg" sz="2400" spc="-50" dirty="0">
                <a:solidFill>
                  <a:srgbClr val="002060"/>
                </a:solidFill>
                <a:latin typeface="Calibri" panose="020F0502020204030204" pitchFamily="34" charset="0"/>
                <a:cs typeface="Calibri" panose="020F0502020204030204" pitchFamily="34" charset="0"/>
              </a:rPr>
              <a:t> </a:t>
            </a:r>
            <a:r>
              <a:rPr lang="bg" sz="2400" spc="-50" dirty="0">
                <a:solidFill>
                  <a:srgbClr val="002060"/>
                </a:solidFill>
                <a:latin typeface="Calibri" panose="020F0502020204030204" pitchFamily="34" charset="0"/>
              </a:rPr>
              <a:t>4</a:t>
            </a:r>
            <a:r>
              <a:rPr lang="bg" sz="2400" spc="-60" dirty="0">
                <a:solidFill>
                  <a:srgbClr val="002060"/>
                </a:solidFill>
                <a:latin typeface="Calibri" panose="020F0502020204030204" pitchFamily="34" charset="0"/>
                <a:cs typeface="Calibri" panose="020F0502020204030204" pitchFamily="34" charset="0"/>
              </a:rPr>
              <a:t> </a:t>
            </a:r>
          </a:p>
          <a:p>
            <a:pPr marL="220979" marR="5080" indent="-208915" algn="ctr">
              <a:lnSpc>
                <a:spcPct val="100000"/>
              </a:lnSpc>
              <a:spcBef>
                <a:spcPts val="100"/>
              </a:spcBef>
            </a:pPr>
            <a:r>
              <a:rPr lang="bg" sz="2400" dirty="0">
                <a:solidFill>
                  <a:srgbClr val="002060"/>
                </a:solidFill>
                <a:latin typeface="Calibri" panose="020F0502020204030204" pitchFamily="34" charset="0"/>
                <a:cs typeface="Calibri" panose="020F0502020204030204" pitchFamily="34" charset="0"/>
              </a:rPr>
              <a:t>на </a:t>
            </a:r>
            <a:r>
              <a:rPr lang="bg" sz="2400" spc="-5" dirty="0">
                <a:solidFill>
                  <a:srgbClr val="002060"/>
                </a:solidFill>
                <a:latin typeface="Calibri" panose="020F0502020204030204" pitchFamily="34" charset="0"/>
                <a:cs typeface="Calibri" panose="020F0502020204030204" pitchFamily="34" charset="0"/>
              </a:rPr>
              <a:t>планиране</a:t>
            </a:r>
            <a:endParaRPr lang="en-GB" sz="2400" spc="-5" dirty="0">
              <a:solidFill>
                <a:srgbClr val="002060"/>
              </a:solidFill>
              <a:latin typeface="Calibri" panose="020F0502020204030204" pitchFamily="34" charset="0"/>
            </a:endParaRPr>
          </a:p>
          <a:p>
            <a:pPr marL="220979" marR="5080" indent="-208915" algn="ctr">
              <a:lnSpc>
                <a:spcPct val="100000"/>
              </a:lnSpc>
              <a:spcBef>
                <a:spcPts val="100"/>
              </a:spcBef>
            </a:pPr>
            <a:r>
              <a:rPr lang="bg" sz="1200" spc="-5" dirty="0">
                <a:solidFill>
                  <a:srgbClr val="002060"/>
                </a:solidFill>
                <a:latin typeface="Calibri" panose="020F0502020204030204" pitchFamily="34" charset="0"/>
                <a:cs typeface="Calibri" panose="020F0502020204030204" pitchFamily="34" charset="0"/>
              </a:rPr>
              <a:t>Оперативен бюджет</a:t>
            </a:r>
            <a:endParaRPr lang="en-GB" sz="2400" dirty="0">
              <a:solidFill>
                <a:srgbClr val="002060"/>
              </a:solidFill>
              <a:latin typeface="Calibri" panose="020F0502020204030204" pitchFamily="34" charset="0"/>
              <a:cs typeface="Calibri" panose="020F0502020204030204" pitchFamily="34" charset="0"/>
            </a:endParaRPr>
          </a:p>
        </p:txBody>
      </p:sp>
      <p:sp>
        <p:nvSpPr>
          <p:cNvPr id="3" name="object 3"/>
          <p:cNvSpPr/>
          <p:nvPr/>
        </p:nvSpPr>
        <p:spPr>
          <a:xfrm>
            <a:off x="4553711" y="1580388"/>
            <a:ext cx="0" cy="4223385"/>
          </a:xfrm>
          <a:custGeom>
            <a:avLst/>
            <a:gdLst/>
            <a:ahLst/>
            <a:cxnLst/>
            <a:rect l="l" t="t" r="r" b="b"/>
            <a:pathLst>
              <a:path h="4223385">
                <a:moveTo>
                  <a:pt x="0" y="4223283"/>
                </a:moveTo>
                <a:lnTo>
                  <a:pt x="0" y="0"/>
                </a:lnTo>
              </a:path>
            </a:pathLst>
          </a:custGeom>
          <a:ln w="12700">
            <a:solidFill>
              <a:srgbClr val="08121F"/>
            </a:solidFill>
          </a:ln>
        </p:spPr>
        <p:txBody>
          <a:bodyPr wrap="square" lIns="0" tIns="0" rIns="0" bIns="0" rtlCol="0"/>
          <a:lstStyle/>
          <a:p>
            <a:endParaRPr dirty="0">
              <a:latin typeface="Calibri" panose="020F0502020204030204" pitchFamily="34" charset="0"/>
            </a:endParaRPr>
          </a:p>
        </p:txBody>
      </p:sp>
      <p:sp>
        <p:nvSpPr>
          <p:cNvPr id="6" name="object 4">
            <a:extLst>
              <a:ext uri="{FF2B5EF4-FFF2-40B4-BE49-F238E27FC236}">
                <a16:creationId xmlns:a16="http://schemas.microsoft.com/office/drawing/2014/main" id="{835D88E8-7735-BB3D-D3B6-6D94EDD7527F}"/>
              </a:ext>
            </a:extLst>
          </p:cNvPr>
          <p:cNvSpPr txBox="1"/>
          <p:nvPr/>
        </p:nvSpPr>
        <p:spPr>
          <a:xfrm>
            <a:off x="4792471" y="2608326"/>
            <a:ext cx="3935729" cy="936795"/>
          </a:xfrm>
          <a:prstGeom prst="rect">
            <a:avLst/>
          </a:prstGeom>
        </p:spPr>
        <p:txBody>
          <a:bodyPr vert="horz" wrap="square" lIns="0" tIns="13335" rIns="0" bIns="0" rtlCol="0">
            <a:spAutoFit/>
          </a:bodyPr>
          <a:lstStyle/>
          <a:p>
            <a:pPr algn="ctr">
              <a:lnSpc>
                <a:spcPct val="100000"/>
              </a:lnSpc>
              <a:spcBef>
                <a:spcPts val="105"/>
              </a:spcBef>
            </a:pPr>
            <a:r>
              <a:rPr lang="ru-RU" sz="2000" dirty="0" err="1">
                <a:latin typeface="Calibri" panose="020F0502020204030204" pitchFamily="34" charset="0"/>
                <a:cs typeface="Calibri" panose="020F0502020204030204" pitchFamily="34" charset="0"/>
              </a:rPr>
              <a:t>Сега</a:t>
            </a:r>
            <a:r>
              <a:rPr lang="ru-RU" sz="2000" dirty="0">
                <a:latin typeface="Calibri" panose="020F0502020204030204" pitchFamily="34" charset="0"/>
                <a:cs typeface="Calibri" panose="020F0502020204030204" pitchFamily="34" charset="0"/>
              </a:rPr>
              <a:t> е </a:t>
            </a:r>
            <a:r>
              <a:rPr lang="ru-RU" sz="2000" dirty="0" err="1">
                <a:latin typeface="Calibri" panose="020F0502020204030204" pitchFamily="34" charset="0"/>
                <a:cs typeface="Calibri" panose="020F0502020204030204" pitchFamily="34" charset="0"/>
              </a:rPr>
              <a:t>време</a:t>
            </a:r>
            <a:r>
              <a:rPr lang="ru-RU" sz="2000" dirty="0">
                <a:latin typeface="Calibri" panose="020F0502020204030204" pitchFamily="34" charset="0"/>
                <a:cs typeface="Calibri" panose="020F0502020204030204" pitchFamily="34" charset="0"/>
              </a:rPr>
              <a:t> да добавите </a:t>
            </a:r>
            <a:r>
              <a:rPr lang="ru-RU" sz="2000" dirty="0" err="1">
                <a:latin typeface="Calibri" panose="020F0502020204030204" pitchFamily="34" charset="0"/>
                <a:cs typeface="Calibri" panose="020F0502020204030204" pitchFamily="34" charset="0"/>
              </a:rPr>
              <a:t>оперативните</a:t>
            </a:r>
            <a:r>
              <a:rPr lang="ru-RU" sz="2000" dirty="0">
                <a:latin typeface="Calibri" panose="020F0502020204030204" pitchFamily="34" charset="0"/>
                <a:cs typeface="Calibri" panose="020F0502020204030204" pitchFamily="34" charset="0"/>
              </a:rPr>
              <a:t> си </a:t>
            </a:r>
            <a:r>
              <a:rPr lang="ru-RU" sz="2000" dirty="0" err="1">
                <a:latin typeface="Calibri" panose="020F0502020204030204" pitchFamily="34" charset="0"/>
                <a:cs typeface="Calibri" panose="020F0502020204030204" pitchFamily="34" charset="0"/>
              </a:rPr>
              <a:t>разходи</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към</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картината</a:t>
            </a:r>
            <a:r>
              <a:rPr lang="ru-RU" sz="2000" dirty="0">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p:txBody>
      </p:sp>
      <p:sp>
        <p:nvSpPr>
          <p:cNvPr id="7" name="object 5">
            <a:extLst>
              <a:ext uri="{FF2B5EF4-FFF2-40B4-BE49-F238E27FC236}">
                <a16:creationId xmlns:a16="http://schemas.microsoft.com/office/drawing/2014/main" id="{539573B5-EEDB-0F58-9A32-8DE3B1F4E09A}"/>
              </a:ext>
            </a:extLst>
          </p:cNvPr>
          <p:cNvSpPr txBox="1"/>
          <p:nvPr/>
        </p:nvSpPr>
        <p:spPr>
          <a:xfrm>
            <a:off x="4777865" y="3692080"/>
            <a:ext cx="3964940" cy="936795"/>
          </a:xfrm>
          <a:prstGeom prst="rect">
            <a:avLst/>
          </a:prstGeom>
        </p:spPr>
        <p:txBody>
          <a:bodyPr vert="horz" wrap="square" lIns="0" tIns="13335" rIns="0" bIns="0" rtlCol="0">
            <a:spAutoFit/>
          </a:bodyPr>
          <a:lstStyle/>
          <a:p>
            <a:pPr marL="12700" marR="5080" indent="351790">
              <a:lnSpc>
                <a:spcPct val="100000"/>
              </a:lnSpc>
              <a:spcBef>
                <a:spcPts val="105"/>
              </a:spcBef>
            </a:pPr>
            <a:r>
              <a:rPr sz="2000" dirty="0">
                <a:latin typeface="Calibri" panose="020F0502020204030204" pitchFamily="34" charset="0"/>
                <a:cs typeface="Calibri" panose="020F0502020204030204" pitchFamily="34" charset="0"/>
              </a:rPr>
              <a:t>Добавете всякакви финансови разходи (</a:t>
            </a:r>
            <a:r>
              <a:rPr sz="2000" dirty="0" err="1">
                <a:latin typeface="Calibri" panose="020F0502020204030204" pitchFamily="34" charset="0"/>
                <a:cs typeface="Calibri" panose="020F0502020204030204" pitchFamily="34" charset="0"/>
              </a:rPr>
              <a:t>заем</a:t>
            </a:r>
            <a:r>
              <a:rPr lang="bg-BG" sz="2000" spc="5" dirty="0">
                <a:latin typeface="Calibri" panose="020F0502020204030204" pitchFamily="34" charset="0"/>
                <a:cs typeface="Calibri" panose="020F0502020204030204" pitchFamily="34" charset="0"/>
              </a:rPr>
              <a:t>и</a:t>
            </a:r>
            <a:r>
              <a:rPr sz="2000" spc="-5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и</a:t>
            </a:r>
            <a:r>
              <a:rPr sz="2000" spc="-30" dirty="0">
                <a:latin typeface="Calibri" panose="020F0502020204030204" pitchFamily="34" charset="0"/>
                <a:cs typeface="Calibri" panose="020F0502020204030204" pitchFamily="34" charset="0"/>
              </a:rPr>
              <a:t> </a:t>
            </a:r>
            <a:r>
              <a:rPr lang="bg-BG" sz="2000" spc="-30" dirty="0">
                <a:latin typeface="Calibri" panose="020F0502020204030204" pitchFamily="34" charset="0"/>
                <a:cs typeface="Calibri" panose="020F0502020204030204" pitchFamily="34" charset="0"/>
              </a:rPr>
              <a:t>прогнози за </a:t>
            </a:r>
            <a:r>
              <a:rPr sz="2000" dirty="0" err="1">
                <a:latin typeface="Calibri" panose="020F0502020204030204" pitchFamily="34" charset="0"/>
                <a:cs typeface="Calibri" panose="020F0502020204030204" pitchFamily="34" charset="0"/>
              </a:rPr>
              <a:t>данъчно</a:t>
            </a:r>
            <a:r>
              <a:rPr sz="200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облагане</a:t>
            </a:r>
            <a:r>
              <a:rPr sz="2000" dirty="0">
                <a:latin typeface="Calibri" panose="020F0502020204030204" pitchFamily="34" charset="0"/>
                <a:cs typeface="Calibri" panose="020F0502020204030204" pitchFamily="34" charset="0"/>
              </a:rPr>
              <a:t>)</a:t>
            </a:r>
            <a:r>
              <a:rPr lang="bg-BG" sz="2000" dirty="0">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5877624"/>
      </p:ext>
    </p:extLst>
  </p:cSld>
  <p:clrMapOvr>
    <a:masterClrMapping/>
  </p:clrMapOvr>
</p:sld>
</file>

<file path=ppt/theme/theme1.xml><?xml version="1.0" encoding="utf-8"?>
<a:theme xmlns:a="http://schemas.openxmlformats.org/drawingml/2006/main" name="Άτλαντας">
  <a:themeElements>
    <a:clrScheme name="Άτλαντας">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Άτλαντας">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Άτλαντας">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pp_template</Template>
  <TotalTime>1516</TotalTime>
  <Words>3521</Words>
  <Application>Microsoft Office PowerPoint</Application>
  <PresentationFormat>On-screen Show (4:3)</PresentationFormat>
  <Paragraphs>170</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vt:lpstr>
      <vt:lpstr>Calibri</vt:lpstr>
      <vt:lpstr>Lustria</vt:lpstr>
      <vt:lpstr>Rockwell</vt:lpstr>
      <vt:lpstr>Wingdings</vt:lpstr>
      <vt:lpstr>Άτλαντας</vt:lpstr>
      <vt:lpstr>PowerPoint Presentation</vt:lpstr>
      <vt:lpstr>PowerPoint Presentation</vt:lpstr>
      <vt:lpstr>PowerPoint Presentation</vt:lpstr>
      <vt:lpstr>Доходите са пари, които бизнесът получава, в замяна на предоставяне на стока или услуга, или чрез инвестиране на капитал.   Себестойността на продадените стоки (COGS) са разходите за придобиване или производство на продуктите, които една компания продава през даден период, и по-конкретно тези, които са пряко свързани с производството на продуктите, включително разходите за труд, материали и режийни производствени разходи   Оперативните разходи са разходи, свързани с поддръжката и администрирането на бизнеса на ежедневна база. Те са разходите за ресурси, използвани от една организация, само за поддържане на нейното съществуване (операции).   Оперативна печалба EBITDA: Приходи Преди Данъци, Такси, Лихви и Амортизация (EBITDA) е мярка за оперативните резултати на компанията. EBITDA е начин за оценка на представянето на компанията.   Паричният поток е нетната сума на парите и паричните еквиваленти, които се прехвърлят в и от даден бизнес. Паричният поток в тесния му смисъл е плащане, терминът „паричен поток“ се използва най-вече за описание на плащания, които се очаква да се случат в бъдеще като форма на прогноза.</vt:lpstr>
      <vt:lpstr>Основателите започват с неясни прогнози през годините, показвайки ранни печалби и забравяйки аспектите на паричния поток.</vt:lpstr>
      <vt:lpstr>Ценови прототипи и средна цена на продукта (дизайн/създаване/материали/ноу-хау)</vt:lpstr>
      <vt:lpstr>PowerPoint Presentation</vt:lpstr>
      <vt:lpstr>PowerPoint Presentation</vt:lpstr>
      <vt:lpstr>PowerPoint Presentation</vt:lpstr>
      <vt:lpstr>PowerPoint Presentation</vt:lpstr>
      <vt:lpstr>Имайки всички аспекти заедно, идентифицирайте общите капиталови нужди и разбивка.</vt:lpstr>
      <vt:lpstr>Паричен поток</vt:lpstr>
      <vt:lpstr>Фаза 7  на  планиране</vt:lpstr>
      <vt:lpstr>PowerPoint Presentation</vt:lpstr>
      <vt:lpstr>PowerPoint Presentation</vt:lpstr>
      <vt:lpstr>PowerPoint Presentation</vt:lpstr>
      <vt:lpstr>1. Рисков капитал</vt:lpstr>
      <vt:lpstr>PowerPoint Presentation</vt:lpstr>
      <vt:lpstr>2. Лизинг</vt:lpstr>
      <vt:lpstr>PowerPoint Presentation</vt:lpstr>
      <vt:lpstr>1 . Бизнес ангели  </vt:lpstr>
      <vt:lpstr>PowerPoint Presentation</vt:lpstr>
      <vt:lpstr>PowerPoint Presentation</vt:lpstr>
      <vt:lpstr>2. Бизнес инкубатори </vt:lpstr>
      <vt:lpstr>3. Επιχειρηματικοί Επιταχυντές ( Бизнес ускорители)</vt:lpstr>
      <vt:lpstr>4 . Групово финансиране</vt:lpstr>
      <vt:lpstr>Платформи за групово финансиране</vt:lpstr>
      <vt:lpstr>6. Άτυποι επενδυτές</vt:lpstr>
      <vt:lpstr>БЛАГОДАРЯ!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ΤΜΗΜΑ ΜΗΧΑΝΙΚΩΝ ΠΑΡΑΓΩΓΗΣ &amp; ΔΙΟΙΚΗΣΗΣ  ΠΟΛΥΤΕΧΝΙΚΗ ΣΧΟΛΗ  ΔΗΜΟΚΡΙΤΕΙΟ ΠΑΝΕΠΙΣΤΗΜΙΟ ΘΡΑΚΗΣ  </dc:title>
  <dc:creator>PARASKEVI GIOURKA</dc:creator>
  <cp:lastModifiedBy>Lili Stoikova</cp:lastModifiedBy>
  <cp:revision>17</cp:revision>
  <dcterms:created xsi:type="dcterms:W3CDTF">2020-12-11T21:04:18Z</dcterms:created>
  <dcterms:modified xsi:type="dcterms:W3CDTF">2022-11-16T21:00:44Z</dcterms:modified>
</cp:coreProperties>
</file>