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3"/>
  </p:notesMasterIdLst>
  <p:sldIdLst>
    <p:sldId id="320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319" r:id="rId32"/>
  </p:sldIdLst>
  <p:sldSz cx="9144000" cy="6858000" type="screen4x3"/>
  <p:notesSz cx="6858000" cy="9144000"/>
  <p:defaultTextStyle>
    <a:defPPr>
      <a:defRPr lang="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grW1PXIIEpnQEuJfHPcsh5VWMX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3"/>
    <p:restoredTop sz="90759" autoAdjust="0"/>
  </p:normalViewPr>
  <p:slideViewPr>
    <p:cSldViewPr snapToGrid="0" snapToObjects="1">
      <p:cViewPr varScale="1">
        <p:scale>
          <a:sx n="74" d="100"/>
          <a:sy n="74" d="100"/>
        </p:scale>
        <p:origin x="10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69" Type="http://customschemas.google.com/relationships/presentationmetadata" Target="metadata"/><Relationship Id="rId8" Type="http://schemas.openxmlformats.org/officeDocument/2006/relationships/slide" Target="slides/slide7.xml"/><Relationship Id="rId72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 Stoikova" userId="88b680ce0b503961" providerId="LiveId" clId="{9D22A0A7-F7B6-4952-80E3-EE4D63B22475}"/>
    <pc:docChg chg="undo redo custSel modSld">
      <pc:chgData name="Lili Stoikova" userId="88b680ce0b503961" providerId="LiveId" clId="{9D22A0A7-F7B6-4952-80E3-EE4D63B22475}" dt="2022-11-11T18:38:28.133" v="437" actId="20577"/>
      <pc:docMkLst>
        <pc:docMk/>
      </pc:docMkLst>
      <pc:sldChg chg="modSp mod">
        <pc:chgData name="Lili Stoikova" userId="88b680ce0b503961" providerId="LiveId" clId="{9D22A0A7-F7B6-4952-80E3-EE4D63B22475}" dt="2022-11-11T18:23:41.814" v="86"/>
        <pc:sldMkLst>
          <pc:docMk/>
          <pc:sldMk cId="0" sldId="259"/>
        </pc:sldMkLst>
        <pc:spChg chg="mod">
          <ac:chgData name="Lili Stoikova" userId="88b680ce0b503961" providerId="LiveId" clId="{9D22A0A7-F7B6-4952-80E3-EE4D63B22475}" dt="2022-11-11T18:23:41.814" v="86"/>
          <ac:spMkLst>
            <pc:docMk/>
            <pc:sldMk cId="0" sldId="259"/>
            <ac:spMk id="116" creationId="{00000000-0000-0000-0000-000000000000}"/>
          </ac:spMkLst>
        </pc:spChg>
      </pc:sldChg>
      <pc:sldChg chg="modSp mod">
        <pc:chgData name="Lili Stoikova" userId="88b680ce0b503961" providerId="LiveId" clId="{9D22A0A7-F7B6-4952-80E3-EE4D63B22475}" dt="2022-11-11T18:36:40.267" v="378" actId="790"/>
        <pc:sldMkLst>
          <pc:docMk/>
          <pc:sldMk cId="0" sldId="260"/>
        </pc:sldMkLst>
        <pc:spChg chg="mod">
          <ac:chgData name="Lili Stoikova" userId="88b680ce0b503961" providerId="LiveId" clId="{9D22A0A7-F7B6-4952-80E3-EE4D63B22475}" dt="2022-11-11T18:36:40.267" v="378" actId="790"/>
          <ac:spMkLst>
            <pc:docMk/>
            <pc:sldMk cId="0" sldId="260"/>
            <ac:spMk id="124" creationId="{00000000-0000-0000-0000-000000000000}"/>
          </ac:spMkLst>
        </pc:spChg>
        <pc:spChg chg="mod">
          <ac:chgData name="Lili Stoikova" userId="88b680ce0b503961" providerId="LiveId" clId="{9D22A0A7-F7B6-4952-80E3-EE4D63B22475}" dt="2022-11-11T18:36:05.968" v="376" actId="790"/>
          <ac:spMkLst>
            <pc:docMk/>
            <pc:sldMk cId="0" sldId="260"/>
            <ac:spMk id="127" creationId="{00000000-0000-0000-0000-000000000000}"/>
          </ac:spMkLst>
        </pc:spChg>
      </pc:sldChg>
      <pc:sldChg chg="modSp mod">
        <pc:chgData name="Lili Stoikova" userId="88b680ce0b503961" providerId="LiveId" clId="{9D22A0A7-F7B6-4952-80E3-EE4D63B22475}" dt="2022-11-11T18:38:28.133" v="437" actId="20577"/>
        <pc:sldMkLst>
          <pc:docMk/>
          <pc:sldMk cId="0" sldId="261"/>
        </pc:sldMkLst>
        <pc:spChg chg="mod">
          <ac:chgData name="Lili Stoikova" userId="88b680ce0b503961" providerId="LiveId" clId="{9D22A0A7-F7B6-4952-80E3-EE4D63B22475}" dt="2022-11-11T18:38:28.133" v="437" actId="20577"/>
          <ac:spMkLst>
            <pc:docMk/>
            <pc:sldMk cId="0" sldId="261"/>
            <ac:spMk id="135" creationId="{00000000-0000-0000-0000-000000000000}"/>
          </ac:spMkLst>
        </pc:spChg>
      </pc:sldChg>
      <pc:sldChg chg="modSp mod">
        <pc:chgData name="Lili Stoikova" userId="88b680ce0b503961" providerId="LiveId" clId="{9D22A0A7-F7B6-4952-80E3-EE4D63B22475}" dt="2022-11-11T18:37:05.616" v="380" actId="20577"/>
        <pc:sldMkLst>
          <pc:docMk/>
          <pc:sldMk cId="4116540515" sldId="320"/>
        </pc:sldMkLst>
        <pc:spChg chg="mod">
          <ac:chgData name="Lili Stoikova" userId="88b680ce0b503961" providerId="LiveId" clId="{9D22A0A7-F7B6-4952-80E3-EE4D63B22475}" dt="2022-11-11T18:21:55.708" v="43" actId="20577"/>
          <ac:spMkLst>
            <pc:docMk/>
            <pc:sldMk cId="4116540515" sldId="320"/>
            <ac:spMk id="2" creationId="{20B64C64-0389-ACB8-448E-03A0C7889BF2}"/>
          </ac:spMkLst>
        </pc:spChg>
        <pc:spChg chg="mod">
          <ac:chgData name="Lili Stoikova" userId="88b680ce0b503961" providerId="LiveId" clId="{9D22A0A7-F7B6-4952-80E3-EE4D63B22475}" dt="2022-11-11T18:37:05.616" v="380" actId="20577"/>
          <ac:spMkLst>
            <pc:docMk/>
            <pc:sldMk cId="4116540515" sldId="320"/>
            <ac:spMk id="7" creationId="{55D9C22C-571E-4557-9D45-67E39A884850}"/>
          </ac:spMkLst>
        </pc:spChg>
        <pc:spChg chg="mod">
          <ac:chgData name="Lili Stoikova" userId="88b680ce0b503961" providerId="LiveId" clId="{9D22A0A7-F7B6-4952-80E3-EE4D63B22475}" dt="2022-11-11T18:36:54.583" v="379" actId="790"/>
          <ac:spMkLst>
            <pc:docMk/>
            <pc:sldMk cId="4116540515" sldId="320"/>
            <ac:spMk id="8" creationId="{DE538D7E-0273-B54B-34D6-69E7B590B84E}"/>
          </ac:spMkLst>
        </pc:spChg>
      </pc:sldChg>
    </pc:docChg>
  </pc:docChgLst>
  <pc:docChgLst>
    <pc:chgData name="Lili Stoikova" userId="88b680ce0b503961" providerId="LiveId" clId="{9E6EB56D-0529-4223-860D-8350392EC23C}"/>
    <pc:docChg chg="custSel modSld">
      <pc:chgData name="Lili Stoikova" userId="88b680ce0b503961" providerId="LiveId" clId="{9E6EB56D-0529-4223-860D-8350392EC23C}" dt="2022-11-16T21:08:39.807" v="16" actId="20577"/>
      <pc:docMkLst>
        <pc:docMk/>
      </pc:docMkLst>
      <pc:sldChg chg="modSp mod">
        <pc:chgData name="Lili Stoikova" userId="88b680ce0b503961" providerId="LiveId" clId="{9E6EB56D-0529-4223-860D-8350392EC23C}" dt="2022-11-16T21:03:09.755" v="9" actId="20577"/>
        <pc:sldMkLst>
          <pc:docMk/>
          <pc:sldMk cId="0" sldId="260"/>
        </pc:sldMkLst>
        <pc:spChg chg="mod">
          <ac:chgData name="Lili Stoikova" userId="88b680ce0b503961" providerId="LiveId" clId="{9E6EB56D-0529-4223-860D-8350392EC23C}" dt="2022-11-16T21:03:09.755" v="9" actId="20577"/>
          <ac:spMkLst>
            <pc:docMk/>
            <pc:sldMk cId="0" sldId="260"/>
            <ac:spMk id="124" creationId="{00000000-0000-0000-0000-000000000000}"/>
          </ac:spMkLst>
        </pc:spChg>
        <pc:spChg chg="mod">
          <ac:chgData name="Lili Stoikova" userId="88b680ce0b503961" providerId="LiveId" clId="{9E6EB56D-0529-4223-860D-8350392EC23C}" dt="2022-11-11T20:24:14.031" v="5" actId="20577"/>
          <ac:spMkLst>
            <pc:docMk/>
            <pc:sldMk cId="0" sldId="260"/>
            <ac:spMk id="127" creationId="{00000000-0000-0000-0000-000000000000}"/>
          </ac:spMkLst>
        </pc:spChg>
      </pc:sldChg>
      <pc:sldChg chg="modSp mod">
        <pc:chgData name="Lili Stoikova" userId="88b680ce0b503961" providerId="LiveId" clId="{9E6EB56D-0529-4223-860D-8350392EC23C}" dt="2022-11-16T21:03:57.767" v="11" actId="27636"/>
        <pc:sldMkLst>
          <pc:docMk/>
          <pc:sldMk cId="0" sldId="266"/>
        </pc:sldMkLst>
        <pc:spChg chg="mod">
          <ac:chgData name="Lili Stoikova" userId="88b680ce0b503961" providerId="LiveId" clId="{9E6EB56D-0529-4223-860D-8350392EC23C}" dt="2022-11-16T21:03:57.767" v="11" actId="27636"/>
          <ac:spMkLst>
            <pc:docMk/>
            <pc:sldMk cId="0" sldId="266"/>
            <ac:spMk id="179" creationId="{00000000-0000-0000-0000-000000000000}"/>
          </ac:spMkLst>
        </pc:spChg>
      </pc:sldChg>
      <pc:sldChg chg="delSp modSp mod">
        <pc:chgData name="Lili Stoikova" userId="88b680ce0b503961" providerId="LiveId" clId="{9E6EB56D-0529-4223-860D-8350392EC23C}" dt="2022-11-16T21:05:24.112" v="14" actId="1076"/>
        <pc:sldMkLst>
          <pc:docMk/>
          <pc:sldMk cId="0" sldId="270"/>
        </pc:sldMkLst>
        <pc:spChg chg="del">
          <ac:chgData name="Lili Stoikova" userId="88b680ce0b503961" providerId="LiveId" clId="{9E6EB56D-0529-4223-860D-8350392EC23C}" dt="2022-11-16T21:05:16.456" v="13" actId="478"/>
          <ac:spMkLst>
            <pc:docMk/>
            <pc:sldMk cId="0" sldId="270"/>
            <ac:spMk id="219" creationId="{00000000-0000-0000-0000-000000000000}"/>
          </ac:spMkLst>
        </pc:spChg>
        <pc:spChg chg="mod">
          <ac:chgData name="Lili Stoikova" userId="88b680ce0b503961" providerId="LiveId" clId="{9E6EB56D-0529-4223-860D-8350392EC23C}" dt="2022-11-16T21:05:24.112" v="14" actId="1076"/>
          <ac:spMkLst>
            <pc:docMk/>
            <pc:sldMk cId="0" sldId="270"/>
            <ac:spMk id="220" creationId="{00000000-0000-0000-0000-000000000000}"/>
          </ac:spMkLst>
        </pc:spChg>
      </pc:sldChg>
      <pc:sldChg chg="modSp mod">
        <pc:chgData name="Lili Stoikova" userId="88b680ce0b503961" providerId="LiveId" clId="{9E6EB56D-0529-4223-860D-8350392EC23C}" dt="2022-11-16T21:08:39.807" v="16" actId="20577"/>
        <pc:sldMkLst>
          <pc:docMk/>
          <pc:sldMk cId="0" sldId="287"/>
        </pc:sldMkLst>
        <pc:spChg chg="mod">
          <ac:chgData name="Lili Stoikova" userId="88b680ce0b503961" providerId="LiveId" clId="{9E6EB56D-0529-4223-860D-8350392EC23C}" dt="2022-11-16T21:08:39.807" v="16" actId="20577"/>
          <ac:spMkLst>
            <pc:docMk/>
            <pc:sldMk cId="0" sldId="287"/>
            <ac:spMk id="3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368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2" name="Google Shape;21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28" name="Google Shape;4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6" name="Google Shape;4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7" name="Google Shape;66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56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86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12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85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00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724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77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31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41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711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72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bg" dirty="0"/>
              <a:t>Καντκλκλκ για να επεξεργαστείte τον τitlo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" dirty="0"/>
              <a:t>Στυλ κειμένου υποδείγματος</a:t>
            </a:r>
          </a:p>
          <a:p>
            <a:pPr lvl="1"/>
            <a:r>
              <a:rPr lang="bg" dirty="0"/>
              <a:t>Δεύτερο επίπεδο</a:t>
            </a:r>
          </a:p>
          <a:p>
            <a:pPr lvl="2"/>
            <a:r>
              <a:rPr lang="bg" dirty="0"/>
              <a:t>Τritο επίπεδο</a:t>
            </a:r>
          </a:p>
          <a:p>
            <a:pPr lvl="3"/>
            <a:r>
              <a:rPr lang="bg" dirty="0"/>
              <a:t>Τέtarτο επίπδο</a:t>
            </a:r>
          </a:p>
          <a:p>
            <a:pPr lvl="4"/>
            <a:r>
              <a:rPr lang="bg" dirty="0"/>
              <a:t>Πέμπτο επίπδο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1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giourk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eogai@pme.duth.gr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giourka@gmail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5D9C22C-571E-4557-9D45-67E39A884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679" y="5882211"/>
            <a:ext cx="2506687" cy="539609"/>
          </a:xfrm>
        </p:spPr>
        <p:txBody>
          <a:bodyPr>
            <a:normAutofit/>
          </a:bodyPr>
          <a:lstStyle/>
          <a:p>
            <a:r>
              <a:rPr lang="bg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Д-р Параскеви Гиоурка </a:t>
            </a:r>
            <a:br>
              <a:rPr lang="el-GR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</a:br>
            <a:r>
              <a:rPr lang="bg" sz="1400" u="sng" dirty="0">
                <a:solidFill>
                  <a:schemeClr val="hlink"/>
                </a:solidFill>
                <a:ea typeface="Cambria"/>
                <a:cs typeface="Cambria"/>
                <a:sym typeface="Cambria"/>
                <a:hlinkClick r:id="rId3"/>
              </a:rPr>
              <a:t>pgiourka@gmail.com</a:t>
            </a:r>
            <a:endParaRPr lang="en-GB" sz="1400" dirty="0">
              <a:solidFill>
                <a:srgbClr val="8C8B8A"/>
              </a:solidFill>
            </a:endParaRPr>
          </a:p>
          <a:p>
            <a:endParaRPr lang="en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38D7E-0273-B54B-34D6-69E7B590B84E}"/>
              </a:ext>
            </a:extLst>
          </p:cNvPr>
          <p:cNvSpPr txBox="1"/>
          <p:nvPr/>
        </p:nvSpPr>
        <p:spPr>
          <a:xfrm>
            <a:off x="2033890" y="3429000"/>
            <a:ext cx="544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" sz="2400" b="1" dirty="0"/>
              <a:t>Условия, които включват иновациите и управлението на иновациите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B6C124-EE4A-C431-86DB-6775BBA8A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878" y="0"/>
            <a:ext cx="2968830" cy="1187532"/>
          </a:xfrm>
          <a:prstGeom prst="rect">
            <a:avLst/>
          </a:prstGeom>
        </p:spPr>
      </p:pic>
      <p:sp>
        <p:nvSpPr>
          <p:cNvPr id="2" name="Subtitle 6">
            <a:extLst>
              <a:ext uri="{FF2B5EF4-FFF2-40B4-BE49-F238E27FC236}">
                <a16:creationId xmlns:a16="http://schemas.microsoft.com/office/drawing/2014/main" id="{20B64C64-0389-ACB8-448E-03A0C7889BF2}"/>
              </a:ext>
            </a:extLst>
          </p:cNvPr>
          <p:cNvSpPr txBox="1">
            <a:spLocks/>
          </p:cNvSpPr>
          <p:nvPr/>
        </p:nvSpPr>
        <p:spPr>
          <a:xfrm>
            <a:off x="1531033" y="5882212"/>
            <a:ext cx="2506687" cy="539609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bg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Д-р Георгиос </a:t>
            </a:r>
            <a:r>
              <a:rPr lang="bg" sz="1400" dirty="0" err="1">
                <a:solidFill>
                  <a:schemeClr val="dk2"/>
                </a:solidFill>
                <a:ea typeface="Cambria"/>
                <a:cs typeface="Cambria"/>
                <a:sym typeface="Cambria"/>
              </a:rPr>
              <a:t>Гайдаджис</a:t>
            </a:r>
            <a:endParaRPr lang="en-US" sz="1400" dirty="0">
              <a:solidFill>
                <a:schemeClr val="dk2"/>
              </a:solidFill>
              <a:ea typeface="Cambria"/>
              <a:cs typeface="Cambria"/>
              <a:sym typeface="Cambria"/>
            </a:endParaRPr>
          </a:p>
          <a:p>
            <a:pPr>
              <a:spcBef>
                <a:spcPts val="0"/>
              </a:spcBef>
            </a:pPr>
            <a:r>
              <a:rPr lang="bg" sz="1400" dirty="0">
                <a:solidFill>
                  <a:schemeClr val="dk2"/>
                </a:solidFill>
                <a:ea typeface="Cambria"/>
                <a:cs typeface="Cambria"/>
                <a:sym typeface="Cambria"/>
                <a:hlinkClick r:id="rId5"/>
              </a:rPr>
              <a:t>geogai@pme.duth.gr</a:t>
            </a:r>
            <a:endParaRPr lang="en-US" sz="1400" dirty="0">
              <a:solidFill>
                <a:schemeClr val="dk2"/>
              </a:solidFill>
              <a:ea typeface="Cambria"/>
              <a:cs typeface="Cambria"/>
              <a:sym typeface="Cambria"/>
            </a:endParaRPr>
          </a:p>
          <a:p>
            <a:pPr>
              <a:spcBef>
                <a:spcPts val="0"/>
              </a:spcBef>
            </a:pPr>
            <a:endParaRPr lang="en-GR" sz="1400" dirty="0"/>
          </a:p>
        </p:txBody>
      </p:sp>
    </p:spTree>
    <p:extLst>
      <p:ext uri="{BB962C8B-B14F-4D97-AF65-F5344CB8AC3E}">
        <p14:creationId xmlns:p14="http://schemas.microsoft.com/office/powerpoint/2010/main" val="411654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5" descr="A person riding a wave on a surfboard in the ocea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2908" r="19564" b="909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5"/>
          <p:cNvSpPr/>
          <p:nvPr/>
        </p:nvSpPr>
        <p:spPr>
          <a:xfrm>
            <a:off x="0" y="841961"/>
            <a:ext cx="7317451" cy="638116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278320" y="1161288"/>
            <a:ext cx="326001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bg" sz="2400"/>
              <a:t>Добавете кайнотомията към първенството на своя епизод!</a:t>
            </a:r>
            <a:endParaRPr sz="2400" dirty="0"/>
          </a:p>
        </p:txBody>
      </p:sp>
      <p:sp>
        <p:nvSpPr>
          <p:cNvPr id="220" name="Google Shape;220;p15"/>
          <p:cNvSpPr txBox="1">
            <a:spLocks noGrp="1"/>
          </p:cNvSpPr>
          <p:nvPr>
            <p:ph idx="1"/>
          </p:nvPr>
        </p:nvSpPr>
        <p:spPr>
          <a:xfrm>
            <a:off x="107727" y="2291001"/>
            <a:ext cx="5152324" cy="468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bg" sz="2400" dirty="0">
                <a:latin typeface="Calibri" panose="020F0502020204030204" pitchFamily="34" charset="0"/>
                <a:cs typeface="Calibri" panose="020F0502020204030204" pitchFamily="34" charset="0"/>
              </a:rPr>
              <a:t>За да бъде една организация иновативна, трябва да се направят много повече неща, отколкото просто да се отвори отдел за научно-изследователска и развойна дейност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bg" sz="2400" dirty="0">
                <a:latin typeface="Calibri" panose="020F0502020204030204" pitchFamily="34" charset="0"/>
                <a:cs typeface="Calibri" panose="020F0502020204030204" pitchFamily="34" charset="0"/>
              </a:rPr>
              <a:t>Не е достатъчно иновациите да се справят добре в един сектор/един отдел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bg" sz="2400" dirty="0">
                <a:latin typeface="Calibri" panose="020F0502020204030204" pitchFamily="34" charset="0"/>
                <a:cs typeface="Calibri" panose="020F0502020204030204" pitchFamily="34" charset="0"/>
              </a:rPr>
              <a:t>Имаме нужда от правилната стратегия, структури, капацитет и култура за иновации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Google Shape;221;p15"/>
          <p:cNvSpPr txBox="1">
            <a:spLocks noGrp="1"/>
          </p:cNvSpPr>
          <p:nvPr>
            <p:ph type="sldNum" sz="quarter" idx="12"/>
          </p:nvPr>
        </p:nvSpPr>
        <p:spPr>
          <a:xfrm>
            <a:off x="6808279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10</a:t>
            </a:fld>
            <a:endParaRPr dirty="0">
              <a:solidFill>
                <a:schemeClr val="lt1"/>
              </a:solidFill>
            </a:endParaRPr>
          </a:p>
        </p:txBody>
      </p:sp>
      <p:sp>
        <p:nvSpPr>
          <p:cNvPr id="218" name="Google Shape;218;p15"/>
          <p:cNvSpPr/>
          <p:nvPr/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761F98-CF39-BB87-5698-CAE48351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2508162" y="1216086"/>
            <a:ext cx="4117668" cy="623865"/>
          </a:xfrm>
        </p:spPr>
        <p:txBody>
          <a:bodyPr spcFirstLastPara="1" vert="horz" lIns="228600" tIns="228600" rIns="228600" bIns="0" rtlCol="0" anchor="b" anchorCtr="0">
            <a:normAutofit fontScale="90000"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800"/>
            </a:pPr>
            <a:r>
              <a:rPr lang="en-GB" dirty="0"/>
              <a:t>KAK</a:t>
            </a:r>
            <a:r>
              <a:rPr lang="bg" dirty="0"/>
              <a:t>?</a:t>
            </a:r>
            <a:endParaRPr lang="el-GR" u="none" strike="noStrike" dirty="0"/>
          </a:p>
        </p:txBody>
      </p:sp>
      <p:sp>
        <p:nvSpPr>
          <p:cNvPr id="229" name="Google Shape;229;p16"/>
          <p:cNvSpPr/>
          <p:nvPr/>
        </p:nvSpPr>
        <p:spPr>
          <a:xfrm>
            <a:off x="3578092" y="2452949"/>
            <a:ext cx="1977807" cy="2280976"/>
          </a:xfrm>
          <a:prstGeom prst="rect">
            <a:avLst/>
          </a:prstGeom>
        </p:spPr>
        <p:txBody>
          <a:bodyPr spcFirstLastPara="1" vert="horz" lIns="91440" tIns="0" rIns="91440" bIns="45720" rtlCol="0" anchorCtr="0">
            <a:noAutofit/>
          </a:bodyPr>
          <a:lstStyle/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bg" sz="240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Дизайн</a:t>
            </a: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bg" sz="2400" dirty="0">
                <a:solidFill>
                  <a:srgbClr val="FFFEFF"/>
                </a:solidFill>
                <a:latin typeface="Calibri" panose="020F0502020204030204" pitchFamily="34" charset="0"/>
              </a:rPr>
              <a:t>Организ</a:t>
            </a:r>
            <a:r>
              <a:rPr lang="en-GB" sz="2400" dirty="0">
                <a:solidFill>
                  <a:srgbClr val="FFFEFF"/>
                </a:solidFill>
                <a:latin typeface="Calibri" panose="020F0502020204030204" pitchFamily="34" charset="0"/>
              </a:rPr>
              <a:t>a</a:t>
            </a:r>
            <a:r>
              <a:rPr lang="bg-BG" sz="2400" dirty="0" err="1">
                <a:solidFill>
                  <a:srgbClr val="FFFEFF"/>
                </a:solidFill>
                <a:latin typeface="Calibri" panose="020F0502020204030204" pitchFamily="34" charset="0"/>
              </a:rPr>
              <a:t>ция</a:t>
            </a:r>
            <a:endParaRPr lang="bg-BG" sz="2400" dirty="0">
              <a:solidFill>
                <a:srgbClr val="FFFEFF"/>
              </a:solidFill>
              <a:latin typeface="Calibri" panose="020F0502020204030204" pitchFamily="34" charset="0"/>
            </a:endParaRP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bg" sz="240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Лидерство</a:t>
            </a: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bg" sz="2400" dirty="0">
                <a:solidFill>
                  <a:srgbClr val="FFFEFF"/>
                </a:solidFill>
                <a:latin typeface="Calibri" panose="020F0502020204030204" pitchFamily="34" charset="0"/>
              </a:rPr>
              <a:t>Контрол</a:t>
            </a:r>
            <a:endParaRPr lang="en-GB" sz="2400" u="none" strike="noStrike" kern="1200" cap="none" dirty="0">
              <a:solidFill>
                <a:srgbClr val="FFFEFF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8" name="Google Shape;228;p1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11</a:t>
            </a:fld>
            <a:endParaRPr lang="en-US"/>
          </a:p>
        </p:txBody>
      </p:sp>
      <p:sp>
        <p:nvSpPr>
          <p:cNvPr id="230" name="Google Shape;230;p16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ACD92E-50A5-DE9F-49A0-3DE73842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457200" y="462797"/>
            <a:ext cx="8229600" cy="38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alibri"/>
              <a:buNone/>
            </a:pPr>
            <a:r>
              <a:rPr lang="bg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Разработка на нов продукт (NPD) Иновационната фуния</a:t>
            </a:r>
            <a:endParaRPr sz="216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652671" y="1712605"/>
            <a:ext cx="784234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u="none" strike="noStrike" cap="none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bg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5692983" y="621909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4D75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u="none" strike="noStrike" cap="none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12</a:t>
            </a:fld>
            <a:endParaRPr sz="1200" u="none" strike="noStrike" cap="none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133558" y="394558"/>
            <a:ext cx="8305800" cy="45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u="none" strike="noStrike" cap="none" dirty="0"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  <p:pic>
        <p:nvPicPr>
          <p:cNvPr id="240" name="Google Shape;240;p17" descr="M05NF0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222" y="1133772"/>
            <a:ext cx="8305800" cy="508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E96932-4D88-4A02-2486-F2C842976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0"/>
            <a:ext cx="2019300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457200" y="940960"/>
            <a:ext cx="8343900" cy="51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bg" sz="2400" u="none" strike="noStrike" cap="none" dirty="0">
                <a:solidFill>
                  <a:srgbClr val="000000"/>
                </a:solidFill>
                <a:ea typeface="Verdana"/>
                <a:cs typeface="Calibri" panose="020F0502020204030204" pitchFamily="34" charset="0"/>
                <a:sym typeface="Verdana"/>
              </a:rPr>
              <a:t>Условия, благоприятстващи развитието на иновации в</a:t>
            </a:r>
            <a:r>
              <a:rPr lang="en-GB" sz="2400" u="none" strike="noStrike" cap="none" dirty="0">
                <a:solidFill>
                  <a:srgbClr val="000000"/>
                </a:solidFill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bg" sz="2400" u="none" strike="noStrike" cap="none" dirty="0">
                <a:solidFill>
                  <a:srgbClr val="000000"/>
                </a:solidFill>
                <a:ea typeface="Verdana"/>
                <a:cs typeface="Calibri" panose="020F0502020204030204" pitchFamily="34" charset="0"/>
                <a:sym typeface="Verdana"/>
              </a:rPr>
              <a:t>организациите</a:t>
            </a:r>
            <a:endParaRPr sz="2400" u="none" strike="noStrike" cap="none" dirty="0">
              <a:solidFill>
                <a:srgbClr val="000000"/>
              </a:solidFill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255" name="Google Shape;255;p19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5811950" y="6563328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u="none" strike="noStrike" cap="none" dirty="0">
              <a:solidFill>
                <a:srgbClr val="004D75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D1C328-15DA-95E4-0D63-BA9A00EF2411}"/>
              </a:ext>
            </a:extLst>
          </p:cNvPr>
          <p:cNvGrpSpPr/>
          <p:nvPr/>
        </p:nvGrpSpPr>
        <p:grpSpPr>
          <a:xfrm>
            <a:off x="3592279" y="1657317"/>
            <a:ext cx="4921467" cy="3643476"/>
            <a:chOff x="260795" y="1115315"/>
            <a:chExt cx="7450116" cy="5031294"/>
          </a:xfrm>
        </p:grpSpPr>
        <p:sp>
          <p:nvSpPr>
            <p:cNvPr id="257" name="Google Shape;257;p19"/>
            <p:cNvSpPr/>
            <p:nvPr/>
          </p:nvSpPr>
          <p:spPr>
            <a:xfrm>
              <a:off x="457200" y="1128110"/>
              <a:ext cx="7253711" cy="5018499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ts val="2000"/>
                <a:buFont typeface="Calibri"/>
                <a:buNone/>
              </a:pPr>
              <a:endParaRPr sz="2000" b="0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1796263" y="1115315"/>
              <a:ext cx="4645782" cy="1897210"/>
            </a:xfrm>
            <a:prstGeom prst="irregularSeal2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400"/>
                <a:buFont typeface="Calibri"/>
                <a:buNone/>
              </a:pPr>
              <a:r>
                <a:rPr lang="bg-BG" sz="1400" b="0" i="0" u="none" strike="noStrike" cap="none" dirty="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П</a:t>
              </a:r>
              <a:r>
                <a:rPr lang="bg" sz="1400" b="0" i="0" u="none" strike="noStrike" cap="none" dirty="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оведение</a:t>
              </a:r>
              <a:endParaRPr sz="1400" b="0" i="0" u="none" strike="noStrike" cap="none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260795" y="2635059"/>
              <a:ext cx="4623626" cy="1655762"/>
            </a:xfrm>
            <a:prstGeom prst="irregularSeal2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1600"/>
                <a:buFont typeface="Calibri"/>
                <a:buNone/>
              </a:pPr>
              <a:r>
                <a:rPr lang="bg" sz="1600" b="0" i="0" u="none" strike="noStrike" cap="none" dirty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Организация</a:t>
              </a:r>
              <a:endParaRPr sz="16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4532697" y="4165052"/>
              <a:ext cx="1800224" cy="1511300"/>
            </a:xfrm>
            <a:prstGeom prst="irregularSeal1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669900"/>
                </a:buClr>
                <a:buSzPts val="1600"/>
                <a:buFont typeface="Calibri"/>
                <a:buNone/>
              </a:pPr>
              <a:r>
                <a:rPr lang="bg" sz="1600" b="0" i="0" u="none" strike="noStrike" cap="none" dirty="0">
                  <a:solidFill>
                    <a:srgbClr val="669900"/>
                  </a:solidFill>
                  <a:latin typeface="Calibri"/>
                  <a:ea typeface="Calibri"/>
                  <a:cs typeface="Calibri"/>
                  <a:sym typeface="Calibri"/>
                </a:rPr>
                <a:t>Роли</a:t>
              </a:r>
              <a:endParaRPr sz="1600" b="0" i="0" u="none" strike="noStrike" cap="none" dirty="0">
                <a:solidFill>
                  <a:srgbClr val="66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1743241" y="4020590"/>
              <a:ext cx="3141180" cy="1655762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600"/>
                <a:buFont typeface="Calibri"/>
                <a:buNone/>
              </a:pPr>
              <a:r>
                <a:rPr lang="bg" sz="1600" b="0" i="0" u="none" strike="noStrike" cap="none" dirty="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Лидерство</a:t>
              </a:r>
              <a:endParaRPr sz="1600" b="0" i="0" u="none" strike="noStrike" cap="none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4395541" y="2586520"/>
              <a:ext cx="3141180" cy="1849265"/>
            </a:xfrm>
            <a:prstGeom prst="irregularSeal1">
              <a:avLst/>
            </a:prstGeom>
            <a:solidFill>
              <a:schemeClr val="accent4">
                <a:lumMod val="75000"/>
              </a:schemeClr>
            </a:solidFill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Calibri"/>
                <a:buNone/>
              </a:pPr>
              <a:r>
                <a:rPr lang="bg" sz="1600" dirty="0">
                  <a:latin typeface="Calibri"/>
                  <a:ea typeface="Calibri"/>
                  <a:cs typeface="Calibri"/>
                  <a:sym typeface="Calibri"/>
                </a:rPr>
                <a:t>К</a:t>
              </a:r>
              <a:r>
                <a:rPr lang="bg" sz="1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ултура</a:t>
              </a:r>
              <a:endParaRPr sz="16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F995D3F-CA51-EF5B-D2D2-471E9A3F5021}"/>
              </a:ext>
            </a:extLst>
          </p:cNvPr>
          <p:cNvSpPr txBox="1"/>
          <p:nvPr/>
        </p:nvSpPr>
        <p:spPr>
          <a:xfrm>
            <a:off x="604844" y="3059668"/>
            <a:ext cx="237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" sz="1600" dirty="0">
                <a:latin typeface="Calibri" panose="020F0502020204030204" pitchFamily="34" charset="0"/>
              </a:rPr>
              <a:t>Иновативна организация</a:t>
            </a:r>
            <a:endParaRPr lang="en-GR" sz="16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36AAF5-6D92-BBF2-C8DC-EAEBEBC2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0" descr="j0235319"/>
          <p:cNvPicPr preferRelativeResize="0"/>
          <p:nvPr/>
        </p:nvPicPr>
        <p:blipFill rotWithShape="1">
          <a:blip r:embed="rId3"/>
          <a:stretch/>
        </p:blipFill>
        <p:spPr>
          <a:xfrm>
            <a:off x="5323096" y="1503530"/>
            <a:ext cx="3486368" cy="3563921"/>
          </a:xfrm>
          <a:prstGeom prst="rect">
            <a:avLst/>
          </a:prstGeom>
          <a:noFill/>
          <a:ln w="9525" cap="sq">
            <a:noFill/>
            <a:miter lim="800000"/>
          </a:ln>
          <a:effectLst/>
        </p:spPr>
      </p:pic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664082" y="914514"/>
            <a:ext cx="4332485" cy="1178032"/>
          </a:xfr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bg" b="1" u="none" strike="noStrike" spc="0" dirty="0"/>
              <a:t>Организация</a:t>
            </a:r>
            <a:endParaRPr lang="el-GR" b="1" u="none" strike="noStrike" spc="0" dirty="0"/>
          </a:p>
        </p:txBody>
      </p:sp>
      <p:sp>
        <p:nvSpPr>
          <p:cNvPr id="271" name="Google Shape;271;p20"/>
          <p:cNvSpPr txBox="1"/>
          <p:nvPr/>
        </p:nvSpPr>
        <p:spPr>
          <a:xfrm>
            <a:off x="664081" y="2563705"/>
            <a:ext cx="4332485" cy="55863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bg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Как работим?</a:t>
            </a: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endParaRPr lang="en-GB" u="none" strike="noStrike" kern="1200" cap="none" dirty="0">
              <a:solidFill>
                <a:srgbClr val="FFFEFF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bg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 кого ще работим?</a:t>
            </a: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endParaRPr lang="en-GB" u="none" strike="noStrike" kern="1200" cap="none" dirty="0">
              <a:solidFill>
                <a:srgbClr val="FFFEFF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bg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Как да се организираме?</a:t>
            </a:r>
          </a:p>
        </p:txBody>
      </p:sp>
      <p:sp>
        <p:nvSpPr>
          <p:cNvPr id="269" name="Google Shape;269;p20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14</a:t>
            </a:fld>
            <a:endParaRPr lang="en-US"/>
          </a:p>
        </p:txBody>
      </p:sp>
      <p:sp>
        <p:nvSpPr>
          <p:cNvPr id="272" name="Google Shape;272;p20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F372B6-12BF-245E-CC12-30A5CF464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 spcFirstLastPara="1" vert="horz" lIns="228600" tIns="228600" rIns="228600" bIns="228600" rtlCol="0" anchor="ctr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bg" u="none" strike="noStrike" dirty="0"/>
              <a:t>Организация</a:t>
            </a:r>
            <a:endParaRPr lang="el-GR" u="none" strike="noStrike" dirty="0"/>
          </a:p>
        </p:txBody>
      </p:sp>
      <p:sp>
        <p:nvSpPr>
          <p:cNvPr id="278" name="Google Shape;278;p21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15</a:t>
            </a:fld>
            <a:endParaRPr lang="en-US"/>
          </a:p>
        </p:txBody>
      </p:sp>
      <p:sp>
        <p:nvSpPr>
          <p:cNvPr id="280" name="Google Shape;280;p21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8C4DCA-3B21-E039-A14C-9FE0283B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7E92D-6DDB-0C73-FB95-045981855644}"/>
              </a:ext>
            </a:extLst>
          </p:cNvPr>
          <p:cNvSpPr txBox="1"/>
          <p:nvPr/>
        </p:nvSpPr>
        <p:spPr>
          <a:xfrm>
            <a:off x="3777495" y="1731486"/>
            <a:ext cx="5152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Специална комбинация от хора с различен произход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Разнообразие от опит/експертиза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" sz="2400" dirty="0">
                <a:latin typeface="Calibri" panose="020F0502020204030204" pitchFamily="34" charset="0"/>
                <a:cs typeface="Calibri" panose="020F0502020204030204" pitchFamily="34" charset="0"/>
              </a:rPr>
              <a:t>Набор </a:t>
            </a:r>
            <a:r>
              <a:rPr lang="bg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от различни гледни точки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Затворени групи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Липса на йерархия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В бизнес идеите има равенство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Липса на титли, символи, статус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Истинските ценители обикновено са близо до действието</a:t>
            </a:r>
            <a:endParaRPr lang="en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F3D72-DB8B-A0A0-B76B-21FAACAFCED7}"/>
              </a:ext>
            </a:extLst>
          </p:cNvPr>
          <p:cNvSpPr txBox="1"/>
          <p:nvPr/>
        </p:nvSpPr>
        <p:spPr>
          <a:xfrm>
            <a:off x="4280726" y="1087902"/>
            <a:ext cx="318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" b="0" i="0" dirty="0">
                <a:latin typeface="Calibri" panose="020F0502020204030204" pitchFamily="34" charset="0"/>
                <a:cs typeface="Calibri" panose="020F0502020204030204" pitchFamily="34" charset="0"/>
              </a:rPr>
              <a:t>Иновациите могат да бъдат улеснени от: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160"/>
            </a:pPr>
            <a:r>
              <a:rPr lang="bg" u="none" strike="noStrike" dirty="0"/>
              <a:t>Поведение</a:t>
            </a:r>
            <a:endParaRPr lang="el-GR" u="none" strike="noStrike" dirty="0"/>
          </a:p>
        </p:txBody>
      </p:sp>
      <p:pic>
        <p:nvPicPr>
          <p:cNvPr id="288" name="Google Shape;288;p23" descr="j0233018"/>
          <p:cNvPicPr preferRelativeResize="0"/>
          <p:nvPr/>
        </p:nvPicPr>
        <p:blipFill rotWithShape="1">
          <a:blip r:embed="rId3"/>
          <a:stretch/>
        </p:blipFill>
        <p:spPr>
          <a:xfrm>
            <a:off x="3832488" y="1036687"/>
            <a:ext cx="4706276" cy="478218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3"/>
          <p:cNvSpPr txBox="1"/>
          <p:nvPr/>
        </p:nvSpPr>
        <p:spPr>
          <a:xfrm>
            <a:off x="666474" y="3580186"/>
            <a:ext cx="2625898" cy="122116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R="0" algn="ctr" defTabSz="6858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bg" sz="120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Какво поведение </a:t>
            </a:r>
            <a:r>
              <a:rPr lang="bg" sz="1200" dirty="0">
                <a:solidFill>
                  <a:srgbClr val="FFFEFF"/>
                </a:solidFill>
                <a:latin typeface="Calibri" panose="020F0502020204030204" pitchFamily="34" charset="0"/>
              </a:rPr>
              <a:t>благоприятства</a:t>
            </a:r>
            <a:r>
              <a:rPr lang="bg" sz="120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иновациите?</a:t>
            </a:r>
          </a:p>
        </p:txBody>
      </p:sp>
      <p:sp>
        <p:nvSpPr>
          <p:cNvPr id="286" name="Google Shape;286;p2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16</a:t>
            </a:fld>
            <a:endParaRPr lang="en-US"/>
          </a:p>
        </p:txBody>
      </p:sp>
      <p:sp>
        <p:nvSpPr>
          <p:cNvPr id="289" name="Google Shape;289;p23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1BD5D5-8DA9-4723-79B0-1CC8299F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bg" dirty="0"/>
              <a:t>П</a:t>
            </a:r>
            <a:r>
              <a:rPr lang="bg" u="none" strike="noStrike" dirty="0"/>
              <a:t>оведение </a:t>
            </a:r>
          </a:p>
        </p:txBody>
      </p:sp>
      <p:sp>
        <p:nvSpPr>
          <p:cNvPr id="296" name="Google Shape;296;p24"/>
          <p:cNvSpPr txBox="1"/>
          <p:nvPr/>
        </p:nvSpPr>
        <p:spPr>
          <a:xfrm>
            <a:off x="3832488" y="802809"/>
            <a:ext cx="4706276" cy="52499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20000"/>
          </a:bodyPr>
          <a:lstStyle/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Желание да излезете от бизнеса и да учите: Не стойте на бюрото си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Удоволствие / Забавление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Оспорване на фиксирани мнения ( </a:t>
            </a:r>
            <a:r>
              <a:rPr lang="bg" sz="2000" u="none" strike="noStrike" cap="none" dirty="0" err="1">
                <a:latin typeface="Calibri" panose="020F0502020204030204" pitchFamily="34" charset="0"/>
              </a:rPr>
              <a:t>т.е. </a:t>
            </a:r>
            <a:r>
              <a:rPr lang="bg" sz="2000" u="none" strike="noStrike" cap="none" dirty="0">
                <a:latin typeface="Calibri" panose="020F0502020204030204" pitchFamily="34" charset="0"/>
              </a:rPr>
              <a:t>дори на шефа)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dirty="0">
                <a:latin typeface="Calibri" panose="020F0502020204030204" pitchFamily="34" charset="0"/>
              </a:rPr>
              <a:t>Проба </a:t>
            </a:r>
            <a:r>
              <a:rPr lang="bg" sz="2000" u="none" strike="noStrike" cap="none" dirty="0">
                <a:latin typeface="Calibri" panose="020F0502020204030204" pitchFamily="34" charset="0"/>
              </a:rPr>
              <a:t>-грешка (т.е. експериментиране)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Не искайте разрешение, поискайте прошка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Готовността за поемане на рискове</a:t>
            </a:r>
            <a:endParaRPr lang="el-GR" sz="2000" u="none" strike="noStrike" cap="none" dirty="0">
              <a:latin typeface="Calibri" panose="020F0502020204030204" pitchFamily="34" charset="0"/>
            </a:endParaRPr>
          </a:p>
        </p:txBody>
      </p:sp>
      <p:sp>
        <p:nvSpPr>
          <p:cNvPr id="302" name="Text Placeholder 3">
            <a:extLst>
              <a:ext uri="{FF2B5EF4-FFF2-40B4-BE49-F238E27FC236}">
                <a16:creationId xmlns:a16="http://schemas.microsoft.com/office/drawing/2014/main" id="{541E2FB4-AC08-D173-7454-38221CB80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/>
          <a:p>
            <a:endParaRPr lang="en-US"/>
          </a:p>
        </p:txBody>
      </p:sp>
      <p:sp>
        <p:nvSpPr>
          <p:cNvPr id="295" name="Google Shape;295;p24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17</a:t>
            </a:fld>
            <a:endParaRPr lang="en-US"/>
          </a:p>
        </p:txBody>
      </p:sp>
      <p:sp>
        <p:nvSpPr>
          <p:cNvPr id="297" name="Google Shape;297;p24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EB34A9-EBAE-A384-E649-E6AC204D3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 spcFirstLastPara="1" vert="horz" lIns="228600" tIns="228600" rIns="228600" bIns="228600" rtlCol="0" anchor="ctr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bg" spc="0" dirty="0"/>
              <a:t>К</a:t>
            </a:r>
            <a:r>
              <a:rPr lang="bg" u="none" strike="noStrike" spc="0" dirty="0"/>
              <a:t>ултура</a:t>
            </a:r>
            <a:endParaRPr lang="el-GR" u="none" strike="noStrike" spc="0" dirty="0"/>
          </a:p>
        </p:txBody>
      </p:sp>
      <p:sp>
        <p:nvSpPr>
          <p:cNvPr id="312" name="Google Shape;312;p26"/>
          <p:cNvSpPr txBox="1"/>
          <p:nvPr/>
        </p:nvSpPr>
        <p:spPr>
          <a:xfrm>
            <a:off x="3527551" y="953835"/>
            <a:ext cx="5616449" cy="524862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400" u="none" strike="noStrike" cap="none" dirty="0">
                <a:latin typeface="Calibri" panose="020F0502020204030204" pitchFamily="34" charset="0"/>
              </a:rPr>
              <a:t>Фирмената култура обикновено е с неписани правила и най-добре може да бъде описана по следния начин: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4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400" u="none" strike="noStrike" cap="none" dirty="0">
                <a:latin typeface="Calibri" panose="020F0502020204030204" pitchFamily="34" charset="0"/>
              </a:rPr>
              <a:t>„Начинът, по който правим нещата тук“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4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400" u="none" strike="noStrike" cap="none" dirty="0">
                <a:latin typeface="Calibri" panose="020F0502020204030204" pitchFamily="34" charset="0"/>
              </a:rPr>
              <a:t>„Споделени ценности и вярвания“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4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400" u="none" strike="noStrike" cap="none" dirty="0">
                <a:latin typeface="Calibri" panose="020F0502020204030204" pitchFamily="34" charset="0"/>
              </a:rPr>
              <a:t>Дадените предположения, които са в основата на поведението</a:t>
            </a:r>
            <a:endParaRPr lang="el-GR" sz="2400" u="none" strike="noStrike" cap="none" dirty="0">
              <a:latin typeface="Calibri" panose="020F0502020204030204" pitchFamily="34" charset="0"/>
            </a:endParaRPr>
          </a:p>
        </p:txBody>
      </p:sp>
      <p:sp>
        <p:nvSpPr>
          <p:cNvPr id="311" name="Google Shape;311;p2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18</a:t>
            </a:fld>
            <a:endParaRPr lang="en-US"/>
          </a:p>
        </p:txBody>
      </p:sp>
      <p:sp>
        <p:nvSpPr>
          <p:cNvPr id="313" name="Google Shape;313;p26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"/>
              <a:t>24/10/20</a:t>
            </a:r>
            <a:endParaRPr lang="en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bg" sz="2800" u="none" strike="noStrike" dirty="0"/>
              <a:t>Организации с култура на иновации</a:t>
            </a:r>
            <a:endParaRPr lang="el-GR" sz="2800" u="none" strike="noStrike" dirty="0"/>
          </a:p>
        </p:txBody>
      </p:sp>
      <p:sp>
        <p:nvSpPr>
          <p:cNvPr id="329" name="Google Shape;329;p30"/>
          <p:cNvSpPr txBox="1"/>
          <p:nvPr/>
        </p:nvSpPr>
        <p:spPr>
          <a:xfrm>
            <a:off x="2508162" y="3846851"/>
            <a:ext cx="4117667" cy="1383770"/>
          </a:xfrm>
          <a:prstGeom prst="rect">
            <a:avLst/>
          </a:prstGeom>
        </p:spPr>
        <p:txBody>
          <a:bodyPr spcFirstLastPara="1" vert="horz" lIns="91440" tIns="0" rIns="91440" bIns="45720" rtlCol="0" anchorCtr="0">
            <a:normAutofit/>
          </a:bodyPr>
          <a:lstStyle/>
          <a:p>
            <a:pPr marR="0" algn="ctr" defTabSz="6858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bg" sz="135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Какво притежават тези организации, които се считат за иновативни, което другите нямат?</a:t>
            </a:r>
          </a:p>
        </p:txBody>
      </p:sp>
      <p:sp>
        <p:nvSpPr>
          <p:cNvPr id="328" name="Google Shape;328;p30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19</a:t>
            </a:fld>
            <a:endParaRPr lang="en-US"/>
          </a:p>
        </p:txBody>
      </p:sp>
      <p:sp>
        <p:nvSpPr>
          <p:cNvPr id="330" name="Google Shape;330;p30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13339A1-6971-2B43-4D92-F64696F5F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2286" y="32004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7656521" y="1"/>
            <a:ext cx="851299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 rot="-5400000" flipH="1">
            <a:off x="-93647" y="2693652"/>
            <a:ext cx="4083433" cy="3062575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idx="1"/>
          </p:nvPr>
        </p:nvSpPr>
        <p:spPr>
          <a:xfrm>
            <a:off x="1064078" y="2956110"/>
            <a:ext cx="7886700" cy="47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bg" sz="2800" u="none" strike="noStrike" cap="none" dirty="0">
                <a:ea typeface="Verdana"/>
                <a:cs typeface="Calibri" panose="020F0502020204030204" pitchFamily="34" charset="0"/>
                <a:sym typeface="Verdana"/>
              </a:rPr>
              <a:t>Как да управляваме иновациите?</a:t>
            </a:r>
            <a:endParaRPr sz="2800" u="none" strike="noStrike" cap="none" dirty="0"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17" name="Google Shape;117;p4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2</a:t>
            </a:fld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648B899-3BCD-7904-798E-066F3266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12" y="253539"/>
            <a:ext cx="3058245" cy="12232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title"/>
          </p:nvPr>
        </p:nvSpPr>
        <p:spPr>
          <a:xfrm>
            <a:off x="3810700" y="1161411"/>
            <a:ext cx="4939868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bg" sz="3400" dirty="0">
                <a:solidFill>
                  <a:schemeClr val="tx1"/>
                </a:solidFill>
                <a:cs typeface="Calibri" panose="020F0502020204030204" pitchFamily="34" charset="0"/>
              </a:rPr>
              <a:t>Култура на иновациите...</a:t>
            </a:r>
            <a:endParaRPr sz="3400" b="0" i="0" u="none" strike="noStrike" cap="none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40" name="Google Shape;340;p3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24/10/20</a:t>
            </a:r>
            <a:endParaRPr/>
          </a:p>
        </p:txBody>
      </p:sp>
      <p:sp>
        <p:nvSpPr>
          <p:cNvPr id="339" name="Google Shape;339;p31"/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1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3724073" y="2438400"/>
            <a:ext cx="4939867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Екстровертност и възприемчивост към новото и различното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Приемане на провала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Оспорване на установените възприятия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Насърчаване на оценката и размисъла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31" descr="A group of people walking in the sn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927" r="3840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D1AA6E-6B3C-B84D-3677-F2F9D8DB8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73" y="-3242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1">
            <a:extLst>
              <a:ext uri="{FF2B5EF4-FFF2-40B4-BE49-F238E27FC236}">
                <a16:creationId xmlns:a16="http://schemas.microsoft.com/office/drawing/2014/main" id="{28042CF0-9D76-F171-17F0-2A8AF978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/>
          <a:lstStyle/>
          <a:p>
            <a:r>
              <a:rPr lang="bg" b="1" dirty="0"/>
              <a:t>КОЙ</a:t>
            </a:r>
            <a:r>
              <a:rPr lang="bg" sz="2400" b="1" i="0" u="none" strike="noStrike" cap="none" dirty="0"/>
              <a:t>?</a:t>
            </a:r>
            <a:endParaRPr lang="en-US" b="1" dirty="0"/>
          </a:p>
        </p:txBody>
      </p:sp>
      <p:sp>
        <p:nvSpPr>
          <p:cNvPr id="346" name="Google Shape;346;p32"/>
          <p:cNvSpPr txBox="1"/>
          <p:nvPr/>
        </p:nvSpPr>
        <p:spPr>
          <a:xfrm>
            <a:off x="4769190" y="480060"/>
            <a:ext cx="4706276" cy="52499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Медиатори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Шампиони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Пазачи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Изпълнители</a:t>
            </a:r>
            <a:endParaRPr lang="el-GR" sz="2000" u="none" strike="noStrike" cap="none" dirty="0">
              <a:latin typeface="Calibri" panose="020F0502020204030204" pitchFamily="34" charset="0"/>
            </a:endParaRPr>
          </a:p>
        </p:txBody>
      </p:sp>
      <p:sp>
        <p:nvSpPr>
          <p:cNvPr id="345" name="Google Shape;345;p32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21</a:t>
            </a:fld>
            <a:endParaRPr lang="en-US"/>
          </a:p>
        </p:txBody>
      </p:sp>
      <p:sp>
        <p:nvSpPr>
          <p:cNvPr id="347" name="Google Shape;347;p32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01F845-0A44-595A-2A79-F7594E02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 txBox="1"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spcFirstLastPara="1" vert="horz" lIns="91440" tIns="91440" rIns="91440" bIns="91440" rtlCol="0" anchor="ctr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bg" u="none" strike="noStrike" dirty="0"/>
              <a:t>Медиатори</a:t>
            </a:r>
            <a:endParaRPr lang="el-GR" dirty="0"/>
          </a:p>
        </p:txBody>
      </p:sp>
      <p:pic>
        <p:nvPicPr>
          <p:cNvPr id="353" name="Google Shape;353;p33" descr="A close up of a flower&#10;&#10;Description automatically generated"/>
          <p:cNvPicPr preferRelativeResize="0"/>
          <p:nvPr/>
        </p:nvPicPr>
        <p:blipFill rotWithShape="1">
          <a:blip r:embed="rId3"/>
          <a:srcRect t="14732" r="-4" b="20921"/>
          <a:stretch/>
        </p:blipFill>
        <p:spPr>
          <a:xfrm>
            <a:off x="3840659" y="803188"/>
            <a:ext cx="4702193" cy="238265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3"/>
          <p:cNvSpPr txBox="1"/>
          <p:nvPr/>
        </p:nvSpPr>
        <p:spPr>
          <a:xfrm>
            <a:off x="3838835" y="3672162"/>
            <a:ext cx="4704017" cy="238358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20000"/>
          </a:bodyPr>
          <a:lstStyle/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Те действат като „посредник“ между групи и мрежи, например счетоводство, продуктов маркетинг, разработчици и т.н.</a:t>
            </a:r>
          </a:p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(Междинните) търговци на информация/знание</a:t>
            </a:r>
          </a:p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bg" sz="2000" u="none" strike="noStrike" cap="none" dirty="0">
                <a:latin typeface="Calibri" panose="020F0502020204030204" pitchFamily="34" charset="0"/>
              </a:rPr>
              <a:t>Те могат да улеснят трансфера на знания</a:t>
            </a:r>
            <a:endParaRPr lang="el-GR" sz="2000" u="none" strike="noStrike" cap="none" dirty="0">
              <a:latin typeface="Calibri" panose="020F0502020204030204" pitchFamily="34" charset="0"/>
            </a:endParaRPr>
          </a:p>
        </p:txBody>
      </p:sp>
      <p:sp>
        <p:nvSpPr>
          <p:cNvPr id="355" name="Google Shape;355;p3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spcAft>
                <a:spcPts val="600"/>
              </a:spcAft>
            </a:pPr>
            <a:fld id="{00000000-1234-1234-1234-123412341234}" type="slidenum">
              <a:rPr lang="en-US"/>
              <a:pPr algn="ctr"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356" name="Google Shape;356;p33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FB8447-9826-8BC8-0B67-F4232675B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4" descr="A close up of a hors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6650" r="19091" b="244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4"/>
          <p:cNvSpPr/>
          <p:nvPr/>
        </p:nvSpPr>
        <p:spPr>
          <a:xfrm>
            <a:off x="0" y="-2008"/>
            <a:ext cx="4206915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-1749" y="-2"/>
            <a:ext cx="4081393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4"/>
          <p:cNvSpPr txBox="1"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alibri"/>
              <a:buNone/>
            </a:pPr>
            <a:r>
              <a:rPr lang="bg" sz="2200" b="0" i="0" u="none" strike="noStrike" cap="none" dirty="0">
                <a:solidFill>
                  <a:schemeClr val="tx1"/>
                </a:solidFill>
              </a:rPr>
              <a:t>Продуктови шампиони</a:t>
            </a:r>
            <a:endParaRPr sz="2200" b="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366" name="Google Shape;366;p34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374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390181" y="1774372"/>
            <a:ext cx="3046982" cy="275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 насърчават и подкрепят иновациите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Дефиниращи  иновация - Те </a:t>
            </a:r>
            <a:r>
              <a:rPr lang="bg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определят</a:t>
            </a:r>
            <a:r>
              <a:rPr lang="bg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иновациите чрез своя опит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Защита на иновациите и проектния екип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Осигуряване на политическа подкрепа в бизнеса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3C4E99D-620A-0933-4B45-42B16A424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bg" sz="4400" b="0" i="0" u="none" strike="noStrike" cap="none"/>
              <a:t>Пазачи</a:t>
            </a:r>
            <a:endParaRPr/>
          </a:p>
        </p:txBody>
      </p:sp>
      <p:sp>
        <p:nvSpPr>
          <p:cNvPr id="377" name="Google Shape;377;p3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24/10/20</a:t>
            </a:r>
            <a:endParaRPr/>
          </a:p>
        </p:txBody>
      </p:sp>
      <p:sp>
        <p:nvSpPr>
          <p:cNvPr id="375" name="Google Shape;375;p35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1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Google Shape;373;p35"/>
          <p:cNvCxnSpPr/>
          <p:nvPr/>
        </p:nvCxnSpPr>
        <p:spPr>
          <a:xfrm>
            <a:off x="491490" y="2316480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4" name="Google Shape;374;p35"/>
          <p:cNvSpPr txBox="1"/>
          <p:nvPr/>
        </p:nvSpPr>
        <p:spPr>
          <a:xfrm>
            <a:off x="5206365" y="1024059"/>
            <a:ext cx="3708028" cy="566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 действат като филтри на информация/знание – приемат или отхвърлят информация</a:t>
            </a: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 са склонни да взаимодействат помежду си</a:t>
            </a: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Действат като „абсорбатори на несигурността“ </a:t>
            </a:r>
            <a:r>
              <a:rPr lang="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равят </a:t>
            </a: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заключения, за да намалят несигурността</a:t>
            </a: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 улесняват трансфера на знания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35" descr="A large clock tower towering over a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082" r="3862"/>
          <a:stretch/>
        </p:blipFill>
        <p:spPr>
          <a:xfrm>
            <a:off x="-379141" y="13"/>
            <a:ext cx="4710716" cy="685798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968A2A-B65E-1075-BFA8-2FF4DEF4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73" y="0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/>
          <p:nvPr/>
        </p:nvSpPr>
        <p:spPr>
          <a:xfrm>
            <a:off x="0" y="591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37" descr="A picture containing person, person, transport, roa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600" t="9091" r="23089"/>
          <a:stretch/>
        </p:blipFill>
        <p:spPr>
          <a:xfrm>
            <a:off x="2642616" y="601"/>
            <a:ext cx="650138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7"/>
          <p:cNvSpPr txBox="1">
            <a:spLocks noGrp="1"/>
          </p:cNvSpPr>
          <p:nvPr>
            <p:ph type="title"/>
          </p:nvPr>
        </p:nvSpPr>
        <p:spPr>
          <a:xfrm>
            <a:off x="192596" y="1008888"/>
            <a:ext cx="2578608" cy="48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bg" sz="2400" i="0" u="none" strike="noStrike" cap="none" dirty="0">
                <a:solidFill>
                  <a:schemeClr val="tx1"/>
                </a:solidFill>
              </a:rPr>
              <a:t>"доведени родители"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99" name="Google Shape;399;p37"/>
          <p:cNvSpPr>
            <a:spLocks noGrp="1"/>
          </p:cNvSpPr>
          <p:nvPr>
            <p:ph type="sldNum" sz="quarter" idx="12"/>
          </p:nvPr>
        </p:nvSpPr>
        <p:spPr>
          <a:xfrm>
            <a:off x="6808279" y="6356350"/>
            <a:ext cx="2057400" cy="365125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7"/>
          <p:cNvSpPr txBox="1"/>
          <p:nvPr/>
        </p:nvSpPr>
        <p:spPr>
          <a:xfrm>
            <a:off x="0" y="1726773"/>
            <a:ext cx="2642616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Неофициална роля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Обикновено някой, който има по-високо ниво в организацията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Неговата роля... "зад кулисите"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 „движат струните“, за да се грижат за иновациите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 осигуряват морална подкрепа за иновационния екип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 осигуряват политическа подкрепа за иновациите в организацията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62B846-71A8-6530-E37E-0CD1B093D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8"/>
          <p:cNvSpPr txBox="1">
            <a:spLocks noGrp="1"/>
          </p:cNvSpPr>
          <p:nvPr>
            <p:ph type="title"/>
          </p:nvPr>
        </p:nvSpPr>
        <p:spPr>
          <a:xfrm>
            <a:off x="156291" y="862783"/>
            <a:ext cx="3389267" cy="49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bg" sz="2800" b="1" dirty="0">
                <a:solidFill>
                  <a:schemeClr val="dk2"/>
                </a:solidFill>
                <a:ea typeface="Verdana"/>
                <a:cs typeface="Calibri" panose="020F0502020204030204" pitchFamily="34" charset="0"/>
                <a:sym typeface="Verdana"/>
              </a:rPr>
              <a:t>Иновационни лидери</a:t>
            </a:r>
            <a:endParaRPr sz="2800" b="1" u="none" strike="noStrike" cap="none" dirty="0">
              <a:solidFill>
                <a:schemeClr val="dk2"/>
              </a:solidFill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06" name="Google Shape;406;p38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8"/>
          <p:cNvSpPr txBox="1"/>
          <p:nvPr/>
        </p:nvSpPr>
        <p:spPr>
          <a:xfrm>
            <a:off x="3579541" y="44294"/>
            <a:ext cx="5564459" cy="709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Той третира иновациите като императив за оцеляване / растеж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Ефективното лидерство в иновациите се нуждае от: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Насочване – изследване на пространството на иновациите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Философия - модели и разбиране на плановете за действие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Изпълнение - създаване на благоприятни условия за иновации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Движеща се цел = постоянен преглед и учене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Иновацията като „динамична възможност“ – отговор на предизвикателството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38" descr="Dir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1527717"/>
            <a:ext cx="312234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88430F-D3EF-C74E-6AB5-7E245F37A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 txBox="1">
            <a:spLocks noGrp="1"/>
          </p:cNvSpPr>
          <p:nvPr>
            <p:ph type="title"/>
          </p:nvPr>
        </p:nvSpPr>
        <p:spPr>
          <a:xfrm>
            <a:off x="702526" y="1744139"/>
            <a:ext cx="2598235" cy="49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bg" sz="1800" u="none" strike="noStrike" cap="none" dirty="0">
                <a:solidFill>
                  <a:schemeClr val="tx1"/>
                </a:solidFill>
                <a:ea typeface="Verdana"/>
                <a:cs typeface="Calibri" panose="020F0502020204030204" pitchFamily="34" charset="0"/>
                <a:sym typeface="Verdana"/>
              </a:rPr>
              <a:t>Иновативната организация</a:t>
            </a:r>
            <a:endParaRPr sz="1800" u="none" strike="noStrike" cap="none" dirty="0">
              <a:solidFill>
                <a:schemeClr val="tx1"/>
              </a:solidFill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15" name="Google Shape;415;p39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9"/>
          <p:cNvSpPr txBox="1"/>
          <p:nvPr/>
        </p:nvSpPr>
        <p:spPr>
          <a:xfrm>
            <a:off x="3565009" y="1041523"/>
            <a:ext cx="5245792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bg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 е свързано повече със създаването на необходимите условия за развитие на иновациите, отколкото със създаването на механизми, системи и контрол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bg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Един размер не пасва на всички – организациите трябва да се адаптират и да разработят това, което е подходящо за тях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bg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Идеите трябва да се мобилизират – където и да са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bg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Иновациите не могат да бъдат оставени на случайността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bg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Иновациите често са по-трудни в установени големи организации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CED6C-3007-778C-1634-47363BC4FEF0}"/>
              </a:ext>
            </a:extLst>
          </p:cNvPr>
          <p:cNvSpPr txBox="1"/>
          <p:nvPr/>
        </p:nvSpPr>
        <p:spPr>
          <a:xfrm>
            <a:off x="1496304" y="3141113"/>
            <a:ext cx="92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sz="1800" u="none" strike="noStrike" cap="none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Изводи</a:t>
            </a:r>
            <a:endParaRPr lang="en-GR" dirty="0">
              <a:latin typeface="Calibri" panose="020F050202020403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5E5DB8-1A13-0035-4E53-1A2F5BC8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8229600" cy="87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bg" sz="2400" u="none" strike="noStrike" cap="none" dirty="0">
                <a:solidFill>
                  <a:schemeClr val="dk2"/>
                </a:solidFill>
                <a:ea typeface="Verdana"/>
                <a:cs typeface="Calibri" panose="020F0502020204030204" pitchFamily="34" charset="0"/>
                <a:sym typeface="Verdana"/>
              </a:rPr>
              <a:t>Най-иновативните организации</a:t>
            </a:r>
            <a:endParaRPr sz="2400" u="none" strike="noStrike" cap="none" dirty="0">
              <a:solidFill>
                <a:schemeClr val="dk2"/>
              </a:solidFill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25" name="Google Shape;425;p2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24/10/20</a:t>
            </a:r>
            <a:endParaRPr/>
          </a:p>
        </p:txBody>
      </p:sp>
      <p:sp>
        <p:nvSpPr>
          <p:cNvPr id="423" name="Google Shape;423;p22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22" descr="t_bwlog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537" y="1070517"/>
            <a:ext cx="8095785" cy="546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1531C7-7805-850D-15C6-1D555CF87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61" y="59374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8"/>
          <p:cNvSpPr txBox="1">
            <a:spLocks noGrp="1"/>
          </p:cNvSpPr>
          <p:nvPr>
            <p:ph type="title"/>
          </p:nvPr>
        </p:nvSpPr>
        <p:spPr>
          <a:xfrm>
            <a:off x="436083" y="319130"/>
            <a:ext cx="78225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1150"/>
              <a:buFont typeface="Calibri"/>
              <a:buNone/>
            </a:pPr>
            <a:r>
              <a:rPr lang="bg" sz="46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Работно пространство </a:t>
            </a:r>
            <a:br>
              <a:rPr lang="bg" sz="46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" sz="46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на Google</a:t>
            </a:r>
            <a:endParaRPr dirty="0"/>
          </a:p>
        </p:txBody>
      </p:sp>
      <p:pic>
        <p:nvPicPr>
          <p:cNvPr id="431" name="Google Shape;431;p2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9012" t="19258" r="15199" b="18386"/>
          <a:stretch/>
        </p:blipFill>
        <p:spPr>
          <a:xfrm>
            <a:off x="468938" y="1706265"/>
            <a:ext cx="8069272" cy="414933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8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78C8C4-9D0F-1250-1E46-8E3FDFB5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24" y="217553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 rot="-54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bg" sz="1800" spc="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Иновациите се различават от повечето процеси, които една организация трябва да управлява.</a:t>
            </a:r>
            <a:br>
              <a:rPr lang="ru-RU" sz="1800" spc="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800" dirty="0">
              <a:solidFill>
                <a:schemeClr val="lt1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idx="1"/>
          </p:nvPr>
        </p:nvSpPr>
        <p:spPr>
          <a:xfrm>
            <a:off x="3715311" y="1204108"/>
            <a:ext cx="5280439" cy="494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bg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Иновацията е спонтанна</a:t>
            </a: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bg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"Не можеш да поръчаш иновация" (Рон Хикман)</a:t>
            </a:r>
            <a:endParaRPr lang="bg-BG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bg" sz="1800" dirty="0">
                <a:solidFill>
                  <a:schemeClr val="dk1"/>
                </a:solidFill>
                <a:cs typeface="Calibri" panose="020F0502020204030204" pitchFamily="34" charset="0"/>
              </a:rPr>
              <a:t>Това зависи до голяма степен от късмета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Char char="-"/>
            </a:pPr>
            <a:r>
              <a:rPr lang="bg" dirty="0">
                <a:solidFill>
                  <a:srgbClr val="000000"/>
                </a:solidFill>
                <a:cs typeface="Calibri" panose="020F0502020204030204" pitchFamily="34" charset="0"/>
              </a:rPr>
              <a:t>н</a:t>
            </a:r>
            <a:r>
              <a:rPr lang="b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апр.</a:t>
            </a:r>
            <a:r>
              <a:rPr lang="bg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Велкро , Уоркмейт , </a:t>
            </a:r>
            <a:r>
              <a:rPr lang="bg" dirty="0">
                <a:solidFill>
                  <a:srgbClr val="000000"/>
                </a:solidFill>
                <a:cs typeface="Calibri" panose="020F0502020204030204" pitchFamily="34" charset="0"/>
              </a:rPr>
              <a:t>Пеницилин </a:t>
            </a:r>
            <a:r>
              <a:rPr lang="bg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marR="0" lvl="1" indent="-1143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bg" sz="1800" dirty="0">
                <a:solidFill>
                  <a:schemeClr val="dk1"/>
                </a:solidFill>
                <a:cs typeface="Calibri" panose="020F0502020204030204" pitchFamily="34" charset="0"/>
              </a:rPr>
              <a:t>Висока степен на несигурност</a:t>
            </a:r>
            <a:endParaRPr lang="en-US"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bg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Технологичен провал на провала на пазара?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bg" sz="1800" dirty="0">
                <a:solidFill>
                  <a:schemeClr val="dk1"/>
                </a:solidFill>
                <a:cs typeface="Calibri" panose="020F0502020204030204" pitchFamily="34" charset="0"/>
              </a:rPr>
              <a:t>Иновацията е творчески процес </a:t>
            </a:r>
            <a:r>
              <a:rPr lang="bg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143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bg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Иновациите са особено </a:t>
            </a:r>
            <a:r>
              <a:rPr lang="bg" sz="1800" dirty="0">
                <a:solidFill>
                  <a:schemeClr val="dk1"/>
                </a:solidFill>
                <a:cs typeface="Calibri" panose="020F0502020204030204" pitchFamily="34" charset="0"/>
              </a:rPr>
              <a:t>трудни</a:t>
            </a:r>
            <a:r>
              <a:rPr lang="bg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sz="1800" dirty="0">
                <a:solidFill>
                  <a:schemeClr val="dk1"/>
                </a:solidFill>
                <a:cs typeface="Calibri" panose="020F0502020204030204" pitchFamily="34" charset="0"/>
              </a:rPr>
              <a:t>за</a:t>
            </a:r>
            <a:r>
              <a:rPr lang="bg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големите компании</a:t>
            </a:r>
          </a:p>
        </p:txBody>
      </p:sp>
      <p:sp>
        <p:nvSpPr>
          <p:cNvPr id="126" name="Google Shape;126;p5"/>
          <p:cNvSpPr txBox="1">
            <a:spLocks noGrp="1"/>
          </p:cNvSpPr>
          <p:nvPr>
            <p:ph type="dt" sz="half" idx="10"/>
          </p:nvPr>
        </p:nvSpPr>
        <p:spPr>
          <a:xfrm>
            <a:off x="5724306" y="6356350"/>
            <a:ext cx="2151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888888"/>
              </a:solidFill>
            </a:endParaRPr>
          </a:p>
        </p:txBody>
      </p:sp>
      <p:sp>
        <p:nvSpPr>
          <p:cNvPr id="125" name="Google Shape;125;p5"/>
          <p:cNvSpPr>
            <a:spLocks noGrp="1"/>
          </p:cNvSpPr>
          <p:nvPr>
            <p:ph type="sldNum" sz="quarter" idx="12"/>
          </p:nvPr>
        </p:nvSpPr>
        <p:spPr>
          <a:xfrm>
            <a:off x="7996518" y="6356350"/>
            <a:ext cx="518832" cy="365125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1150"/>
              <a:buFont typeface="Calibri"/>
              <a:buNone/>
            </a:pPr>
            <a:r>
              <a:rPr lang="bg" sz="4600" b="0" i="0" u="none" strike="noStrike" cap="none">
                <a:solidFill>
                  <a:srgbClr val="B1A089"/>
                </a:solidFill>
                <a:latin typeface="Calibri"/>
                <a:ea typeface="Calibri"/>
                <a:cs typeface="Calibri"/>
                <a:sym typeface="Calibri"/>
              </a:rPr>
              <a:t>Работно пространство IDEO</a:t>
            </a:r>
            <a:endParaRPr/>
          </a:p>
        </p:txBody>
      </p:sp>
      <p:pic>
        <p:nvPicPr>
          <p:cNvPr id="439" name="Google Shape;439;p2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9208" t="22093" r="15003" b="14291"/>
          <a:stretch/>
        </p:blipFill>
        <p:spPr>
          <a:xfrm>
            <a:off x="588460" y="1626646"/>
            <a:ext cx="7889066" cy="413862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9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38;p29">
            <a:extLst>
              <a:ext uri="{FF2B5EF4-FFF2-40B4-BE49-F238E27FC236}">
                <a16:creationId xmlns:a16="http://schemas.microsoft.com/office/drawing/2014/main" id="{D8B71349-D654-8CA7-80DD-081DD101A5FF}"/>
              </a:ext>
            </a:extLst>
          </p:cNvPr>
          <p:cNvSpPr txBox="1">
            <a:spLocks/>
          </p:cNvSpPr>
          <p:nvPr/>
        </p:nvSpPr>
        <p:spPr>
          <a:xfrm>
            <a:off x="416689" y="248816"/>
            <a:ext cx="76581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none" spc="-113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663366"/>
              </a:buClr>
              <a:buSzPts val="1150"/>
              <a:buFont typeface="Calibri"/>
              <a:buNone/>
            </a:pPr>
            <a:r>
              <a:rPr lang="bg" sz="4600" dirty="0">
                <a:solidFill>
                  <a:srgbClr val="B1A089"/>
                </a:solidFill>
                <a:latin typeface="Calibri"/>
                <a:ea typeface="Calibri"/>
                <a:cs typeface="Calibri"/>
                <a:sym typeface="Calibri"/>
              </a:rPr>
              <a:t>Работно пространство IDEO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1B06939-B952-BCEB-2A21-881E3C085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16" y="198246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4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64"/>
          <p:cNvSpPr txBox="1"/>
          <p:nvPr/>
        </p:nvSpPr>
        <p:spPr>
          <a:xfrm>
            <a:off x="-2041775" y="3234553"/>
            <a:ext cx="7845985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bg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Благодаря!</a:t>
            </a:r>
            <a:endParaRPr sz="32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64"/>
          <p:cNvSpPr txBox="1"/>
          <p:nvPr/>
        </p:nvSpPr>
        <p:spPr>
          <a:xfrm>
            <a:off x="3992136" y="2465746"/>
            <a:ext cx="477272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b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Д-р . Параскеви Гиоурка</a:t>
            </a:r>
            <a:b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pgiourka@gmail.com</a:t>
            </a:r>
            <a:endParaRPr sz="2000" dirty="0">
              <a:solidFill>
                <a:srgbClr val="8C8B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830AA0-346F-0F00-4E18-DBC2F4A3C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783" y="1624375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2286" y="32004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7656521" y="1"/>
            <a:ext cx="851299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 rot="-5400000" flipH="1">
            <a:off x="-93647" y="2693652"/>
            <a:ext cx="4083433" cy="3062575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2429589" y="2951003"/>
            <a:ext cx="5381172" cy="47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bg" sz="3200" u="none" strike="noStrike" cap="none" dirty="0">
                <a:ea typeface="Verdana"/>
                <a:cs typeface="Calibri" panose="020F0502020204030204" pitchFamily="34" charset="0"/>
                <a:sym typeface="Verdana"/>
              </a:rPr>
              <a:t>Иновационни</a:t>
            </a:r>
            <a:r>
              <a:rPr lang="en-GB" sz="3200" u="none" strike="noStrike" cap="none" dirty="0"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bg-BG" sz="3200" dirty="0">
                <a:ea typeface="Verdana"/>
                <a:cs typeface="Calibri" panose="020F0502020204030204" pitchFamily="34" charset="0"/>
                <a:sym typeface="Verdana"/>
              </a:rPr>
              <a:t>П</a:t>
            </a:r>
            <a:r>
              <a:rPr lang="bg" sz="3200" dirty="0">
                <a:ea typeface="Verdana"/>
                <a:cs typeface="Calibri" panose="020F0502020204030204" pitchFamily="34" charset="0"/>
                <a:sym typeface="Verdana"/>
              </a:rPr>
              <a:t>редизвикателства </a:t>
            </a:r>
            <a:endParaRPr sz="3200" u="none" strike="noStrike" cap="none" dirty="0">
              <a:ea typeface="Verdana"/>
              <a:cs typeface="Calibri" panose="020F0502020204030204" pitchFamily="34" charset="0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3200" u="none" strike="noStrike" cap="none" dirty="0"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36" name="Google Shape;136;p6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4</a:t>
            </a:fld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CB5157-FCFC-1A99-0CF7-B23D596C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2" y="48541"/>
            <a:ext cx="3058245" cy="1223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pic>
        <p:nvPicPr>
          <p:cNvPr id="143" name="Google Shape;143;p7" descr="factors-affecting-innovation-program-succ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832" y="1635264"/>
            <a:ext cx="8515350" cy="40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F2601DE-D613-5E37-57DC-A5FFD523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2" y="48541"/>
            <a:ext cx="3058245" cy="1223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pic>
        <p:nvPicPr>
          <p:cNvPr id="161" name="Google Shape;161;p9" descr="CircleofInnovation graphic v2 opt2 1000px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078383"/>
            <a:ext cx="7449548" cy="470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13F362-D5E8-5218-E9B8-5DDA758FB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idx="1"/>
          </p:nvPr>
        </p:nvSpPr>
        <p:spPr>
          <a:xfrm>
            <a:off x="509814" y="2951003"/>
            <a:ext cx="2743200" cy="130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bg" sz="2600" u="none" strike="noStrike" cap="none" dirty="0">
                <a:ea typeface="Verdana"/>
                <a:cs typeface="Calibri" panose="020F0502020204030204" pitchFamily="34" charset="0"/>
                <a:sym typeface="Verdana"/>
              </a:rPr>
              <a:t>Защо иновациите са толкова трудни?</a:t>
            </a:r>
            <a:endParaRPr sz="2600" dirty="0"/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u="none" strike="noStrike" cap="none" dirty="0"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68" name="Google Shape;168;p10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7</a:t>
            </a:fld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nnovation process manaement diagram cycles">
            <a:extLst>
              <a:ext uri="{FF2B5EF4-FFF2-40B4-BE49-F238E27FC236}">
                <a16:creationId xmlns:a16="http://schemas.microsoft.com/office/drawing/2014/main" id="{208983AF-BAC0-4BAD-E8C1-343EBC42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05" y="1385694"/>
            <a:ext cx="5797296" cy="40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0F79A-1FF5-13C1-C087-D3C2476729D4}"/>
              </a:ext>
            </a:extLst>
          </p:cNvPr>
          <p:cNvSpPr txBox="1"/>
          <p:nvPr/>
        </p:nvSpPr>
        <p:spPr>
          <a:xfrm>
            <a:off x="4572000" y="5241474"/>
            <a:ext cx="30011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" sz="900" dirty="0">
                <a:latin typeface="Calibri" panose="020F0502020204030204" pitchFamily="34" charset="0"/>
              </a:rPr>
              <a:t>Източник: https:// </a:t>
            </a:r>
            <a:r>
              <a:rPr lang="bg" sz="900" dirty="0" err="1">
                <a:latin typeface="Calibri" panose="020F0502020204030204" pitchFamily="34" charset="0"/>
              </a:rPr>
              <a:t>www.creativejeffrey.com </a:t>
            </a:r>
            <a:r>
              <a:rPr lang="bg" sz="900" dirty="0">
                <a:latin typeface="Calibri" panose="020F0502020204030204" pitchFamily="34" charset="0"/>
              </a:rPr>
              <a:t>/creative/ </a:t>
            </a:r>
            <a:r>
              <a:rPr lang="bg" sz="900" dirty="0" err="1">
                <a:latin typeface="Calibri" panose="020F0502020204030204" pitchFamily="34" charset="0"/>
              </a:rPr>
              <a:t>ipm.php</a:t>
            </a:r>
            <a:r>
              <a:rPr lang="bg" sz="9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6AC49B-1780-DB91-E20A-618141652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11"/>
          <p:cNvGrpSpPr/>
          <p:nvPr/>
        </p:nvGrpSpPr>
        <p:grpSpPr>
          <a:xfrm>
            <a:off x="157250" y="4415245"/>
            <a:ext cx="8986749" cy="2087795"/>
            <a:chOff x="143163" y="5763486"/>
            <a:chExt cx="11982332" cy="739555"/>
          </a:xfrm>
        </p:grpSpPr>
        <p:sp>
          <p:nvSpPr>
            <p:cNvPr id="176" name="Google Shape;176;p11"/>
            <p:cNvSpPr/>
            <p:nvPr/>
          </p:nvSpPr>
          <p:spPr>
            <a:xfrm rot="10800000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7" name="Google Shape;177;p11"/>
            <p:cNvCxnSpPr/>
            <p:nvPr/>
          </p:nvCxnSpPr>
          <p:spPr>
            <a:xfrm flipH="1">
              <a:off x="143163" y="5763486"/>
              <a:ext cx="1" cy="739555"/>
            </a:xfrm>
            <a:prstGeom prst="straightConnector1">
              <a:avLst/>
            </a:prstGeom>
            <a:noFill/>
            <a:ln w="177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8" name="Google Shape;178;p11"/>
          <p:cNvSpPr/>
          <p:nvPr/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 txBox="1">
            <a:spLocks noGrp="1"/>
          </p:cNvSpPr>
          <p:nvPr>
            <p:ph idx="1"/>
          </p:nvPr>
        </p:nvSpPr>
        <p:spPr>
          <a:xfrm>
            <a:off x="4211371" y="1025717"/>
            <a:ext cx="4156790" cy="430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bg" sz="1900" dirty="0">
                <a:latin typeface="Calibri" panose="020F0502020204030204" pitchFamily="34" charset="0"/>
                <a:cs typeface="Calibri" panose="020F0502020204030204" pitchFamily="34" charset="0"/>
              </a:rPr>
              <a:t>Почти 11 от 12 стартиращи предприятия се провалят...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lang="en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bg" sz="1900" b="1" dirty="0">
                <a:latin typeface="Calibri" panose="020F0502020204030204" pitchFamily="34" charset="0"/>
                <a:cs typeface="Calibri" panose="020F0502020204030204" pitchFamily="34" charset="0"/>
              </a:rPr>
              <a:t>Това, което го прави по-трудно е, че повечето стартиращи компании нямат смелостта или способността да разрешат проблемите, преди да е станало твърде късно.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bg" sz="1900" dirty="0">
                <a:latin typeface="Calibri" panose="020F0502020204030204" pitchFamily="34" charset="0"/>
                <a:cs typeface="Calibri" panose="020F0502020204030204" pitchFamily="34" charset="0"/>
              </a:rPr>
              <a:t>Компаниите не са свикнали да се занимават с различни видове иновации – те предпочитат постепенни иновации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p11"/>
          <p:cNvSpPr txBox="1">
            <a:spLocks noGrp="1"/>
          </p:cNvSpPr>
          <p:nvPr>
            <p:ph type="dt" sz="half" idx="10"/>
          </p:nvPr>
        </p:nvSpPr>
        <p:spPr>
          <a:xfrm>
            <a:off x="628650" y="64922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24/10/20</a:t>
            </a:r>
            <a:endParaRPr dirty="0"/>
          </a:p>
        </p:txBody>
      </p:sp>
      <p:sp>
        <p:nvSpPr>
          <p:cNvPr id="181" name="Google Shape;181;p11"/>
          <p:cNvSpPr txBox="1"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0D63BB-B055-F838-4A1E-090163F7B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bg" dirty="0"/>
              <a:t>Дилемата …</a:t>
            </a:r>
            <a:endParaRPr dirty="0"/>
          </a:p>
        </p:txBody>
      </p:sp>
      <p:pic>
        <p:nvPicPr>
          <p:cNvPr id="188" name="Google Shape;188;p12" descr="innovators-dilemma-product-perfomance-vs-market-expectation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92709" y="1698330"/>
            <a:ext cx="6262803" cy="344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A8C73F-4F50-581E-72ED-DA7D6424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Άτλαντας">
  <a:themeElements>
    <a:clrScheme name="Άτλαντας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Άτλαντας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Άτλαντας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template" id="{E32C4DEC-C4A8-0F4A-A6E2-6F76E708F3AF}" vid="{F347C14C-D2D0-6242-8BE6-C9D0A3461C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 Template</Template>
  <TotalTime>213</TotalTime>
  <Words>850</Words>
  <Application>Microsoft Office PowerPoint</Application>
  <PresentationFormat>On-screen Show (4:3)</PresentationFormat>
  <Paragraphs>215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Merriweather Sans</vt:lpstr>
      <vt:lpstr>Rockwell</vt:lpstr>
      <vt:lpstr>Verdana</vt:lpstr>
      <vt:lpstr>Wingdings</vt:lpstr>
      <vt:lpstr>Άτλαντας</vt:lpstr>
      <vt:lpstr>PowerPoint Presentation</vt:lpstr>
      <vt:lpstr>PowerPoint Presentation</vt:lpstr>
      <vt:lpstr>Иновациите се различават от повечето процеси, които една организация трябва да управлява.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Дилемата …</vt:lpstr>
      <vt:lpstr>Добавете кайнотомията към първенството на своя епизод!</vt:lpstr>
      <vt:lpstr>KAK?</vt:lpstr>
      <vt:lpstr>Разработка на нов продукт (NPD) Иновационната фуния</vt:lpstr>
      <vt:lpstr>Условия, благоприятстващи развитието на иновации в организациите</vt:lpstr>
      <vt:lpstr>Организация</vt:lpstr>
      <vt:lpstr>Организация</vt:lpstr>
      <vt:lpstr>Поведение</vt:lpstr>
      <vt:lpstr>Поведение </vt:lpstr>
      <vt:lpstr>Култура</vt:lpstr>
      <vt:lpstr>Организации с култура на иновации</vt:lpstr>
      <vt:lpstr>Култура на иновациите...</vt:lpstr>
      <vt:lpstr>КОЙ?</vt:lpstr>
      <vt:lpstr>Медиатори</vt:lpstr>
      <vt:lpstr>Продуктови шампиони</vt:lpstr>
      <vt:lpstr>Пазачи</vt:lpstr>
      <vt:lpstr>"доведени родители"</vt:lpstr>
      <vt:lpstr>Иновационни лидери</vt:lpstr>
      <vt:lpstr>Иновативната организация</vt:lpstr>
      <vt:lpstr>Най-иновативните организации</vt:lpstr>
      <vt:lpstr>Работно пространство  на Google</vt:lpstr>
      <vt:lpstr>Работно пространство 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ΤΜΗΜΑ ΜΗΧΑΝΙΚΩΝ ΠΑΡΑΓΩΓΗΣ &amp; ΔΙΟΙΚΗΣΗΣ  ΠΟΛΥΤΕΧΝΙΚΗ ΣΧΟΛΗ  ΔΗΜΟΚΡΙΤΕΙΟ ΠΑΝΕΠΙΣΤΗΜΙΟ ΘΡΑΚΗΣ  </dc:title>
  <dc:creator>PARASKEVI GIOURKA</dc:creator>
  <cp:lastModifiedBy>Lili Stoikova</cp:lastModifiedBy>
  <cp:revision>32</cp:revision>
  <dcterms:created xsi:type="dcterms:W3CDTF">2020-10-24T05:20:04Z</dcterms:created>
  <dcterms:modified xsi:type="dcterms:W3CDTF">2022-11-16T21:08:43Z</dcterms:modified>
</cp:coreProperties>
</file>